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793303-C3C9-4117-A6C4-98F87A98B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11872C-9D0F-4BB0-B473-FC57A089D5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Agriculture in History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rgbClr val="005000"/>
                </a:solidFill>
              </a:rPr>
              <a:t>Intro. To Agriscience</a:t>
            </a:r>
          </a:p>
          <a:p>
            <a:pPr algn="ctr"/>
            <a:r>
              <a:rPr lang="en-US" dirty="0" smtClean="0">
                <a:solidFill>
                  <a:srgbClr val="005000"/>
                </a:solidFill>
              </a:rPr>
              <a:t>Unit 1, </a:t>
            </a:r>
            <a:r>
              <a:rPr lang="en-US" smtClean="0">
                <a:solidFill>
                  <a:srgbClr val="005000"/>
                </a:solidFill>
              </a:rPr>
              <a:t>Section </a:t>
            </a:r>
            <a:r>
              <a:rPr lang="en-US" smtClean="0">
                <a:solidFill>
                  <a:srgbClr val="005000"/>
                </a:solidFill>
              </a:rPr>
              <a:t>B</a:t>
            </a:r>
            <a:endParaRPr lang="en-US" dirty="0" smtClean="0">
              <a:solidFill>
                <a:srgbClr val="005000"/>
              </a:solidFill>
            </a:endParaRPr>
          </a:p>
          <a:p>
            <a:pPr algn="ctr"/>
            <a:r>
              <a:rPr lang="en-US" dirty="0" smtClean="0">
                <a:solidFill>
                  <a:srgbClr val="005000"/>
                </a:solidFill>
              </a:rPr>
              <a:t>Mrs. Martin</a:t>
            </a:r>
          </a:p>
          <a:p>
            <a:pPr algn="ctr"/>
            <a:r>
              <a:rPr lang="en-US" dirty="0" smtClean="0">
                <a:solidFill>
                  <a:srgbClr val="005000"/>
                </a:solidFill>
              </a:rPr>
              <a:t>2012-2013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Ford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Poorly educated but had a global vision and believed that consumerism was the key to peace.</a:t>
            </a:r>
          </a:p>
          <a:p>
            <a:r>
              <a:rPr lang="en-US" dirty="0" smtClean="0"/>
              <a:t>One of the World’s leading pacifists in WWI, but turned the company into a major producer of war materials in both world wars.</a:t>
            </a:r>
          </a:p>
          <a:p>
            <a:r>
              <a:rPr lang="en-US" dirty="0" smtClean="0"/>
              <a:t>Had an intense commitment to lowering costs:</a:t>
            </a:r>
          </a:p>
          <a:p>
            <a:pPr lvl="1"/>
            <a:r>
              <a:rPr lang="en-US" dirty="0" smtClean="0"/>
              <a:t>Resulted in numerous experiments and innovations</a:t>
            </a:r>
          </a:p>
          <a:p>
            <a:pPr lvl="1"/>
            <a:r>
              <a:rPr lang="en-US" dirty="0" smtClean="0"/>
              <a:t>Franchise system that put a dealership in every city in North America and in major cities on 6 continents.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Ford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 rival, General Motors jumped ahead in the 1920’s</a:t>
            </a:r>
          </a:p>
          <a:p>
            <a:pPr lvl="1"/>
            <a:r>
              <a:rPr lang="en-US" dirty="0" smtClean="0"/>
              <a:t>Offered more options to consumers</a:t>
            </a:r>
          </a:p>
          <a:p>
            <a:pPr lvl="2"/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Prestige</a:t>
            </a:r>
          </a:p>
          <a:p>
            <a:pPr lvl="2"/>
            <a:r>
              <a:rPr lang="en-US" dirty="0" smtClean="0"/>
              <a:t>Styling</a:t>
            </a:r>
          </a:p>
          <a:p>
            <a:pPr lvl="2"/>
            <a:r>
              <a:rPr lang="en-US" dirty="0" smtClean="0"/>
              <a:t>Convenient financing plans.</a:t>
            </a:r>
          </a:p>
          <a:p>
            <a:r>
              <a:rPr lang="en-US" dirty="0" smtClean="0"/>
              <a:t>Upon death – Ford left most of his wealth to the Ford Foundation, but arranged for his family to permanently control the company.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Thomas Alva Edison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February 11, 1847 – October 18, 1931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inventor and businessman; dubbed “The Wizard of Menlo Park” by a newspaper reporter.</a:t>
            </a:r>
          </a:p>
          <a:p>
            <a:r>
              <a:rPr lang="en-US" dirty="0" smtClean="0"/>
              <a:t>Was one of the 1</a:t>
            </a:r>
            <a:r>
              <a:rPr lang="en-US" baseline="30000" dirty="0" smtClean="0"/>
              <a:t>st</a:t>
            </a:r>
            <a:r>
              <a:rPr lang="en-US" dirty="0" smtClean="0"/>
              <a:t> inventors to apply the principles of mass production to the process of invention.</a:t>
            </a:r>
          </a:p>
          <a:p>
            <a:pPr lvl="1"/>
            <a:r>
              <a:rPr lang="en-US" dirty="0" smtClean="0"/>
              <a:t>Can therefore be credited with the invention of the 1</a:t>
            </a:r>
            <a:r>
              <a:rPr lang="en-US" baseline="30000" dirty="0" smtClean="0"/>
              <a:t>st</a:t>
            </a:r>
            <a:r>
              <a:rPr lang="en-US" dirty="0" smtClean="0"/>
              <a:t> industrial research laboratory.</a:t>
            </a:r>
          </a:p>
          <a:p>
            <a:r>
              <a:rPr lang="en-US" dirty="0" smtClean="0"/>
              <a:t>Some “inventions” were not his originally, but were improvements to existing/earlier inventions or were actually created by his numerous employees under his direction.</a:t>
            </a:r>
          </a:p>
          <a:p>
            <a:r>
              <a:rPr lang="en-US" dirty="0" smtClean="0"/>
              <a:t>Considered one of the most prolific inventors in history</a:t>
            </a:r>
          </a:p>
          <a:p>
            <a:pPr lvl="1"/>
            <a:r>
              <a:rPr lang="en-US" b="1" dirty="0" smtClean="0"/>
              <a:t>Holds 1,097 U.S. patents in his name</a:t>
            </a:r>
            <a:r>
              <a:rPr lang="en-US" dirty="0" smtClean="0"/>
              <a:t>, as well as many others in the United Kingdom, France, and Germany.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Jethro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Tull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1674 – February 21, 1741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We are not talking about the leader of the rock band “</a:t>
            </a:r>
            <a:r>
              <a:rPr lang="en-US" b="1" i="1" dirty="0" err="1" smtClean="0"/>
              <a:t>Jethro</a:t>
            </a:r>
            <a:r>
              <a:rPr lang="en-US" b="1" i="1" dirty="0" smtClean="0"/>
              <a:t> </a:t>
            </a:r>
            <a:r>
              <a:rPr lang="en-US" b="1" i="1" dirty="0" err="1" smtClean="0"/>
              <a:t>Tulll</a:t>
            </a:r>
            <a:r>
              <a:rPr lang="en-US" b="1" i="1" dirty="0" smtClean="0"/>
              <a:t>” from </a:t>
            </a:r>
            <a:r>
              <a:rPr lang="en-US" b="1" i="1" dirty="0" err="1" smtClean="0"/>
              <a:t>Blackpool</a:t>
            </a:r>
            <a:r>
              <a:rPr lang="en-US" b="1" i="1" dirty="0" smtClean="0"/>
              <a:t>, England.</a:t>
            </a:r>
          </a:p>
          <a:p>
            <a:r>
              <a:rPr lang="en-US" dirty="0" smtClean="0"/>
              <a:t>Born in </a:t>
            </a:r>
            <a:r>
              <a:rPr lang="en-US" dirty="0" err="1" smtClean="0"/>
              <a:t>Basildon</a:t>
            </a:r>
            <a:r>
              <a:rPr lang="en-US" dirty="0" smtClean="0"/>
              <a:t>, Berkshire &amp; died in </a:t>
            </a:r>
            <a:r>
              <a:rPr lang="en-US" dirty="0" err="1" smtClean="0"/>
              <a:t>Shalbourne</a:t>
            </a:r>
            <a:endParaRPr lang="en-US" dirty="0" smtClean="0"/>
          </a:p>
          <a:p>
            <a:r>
              <a:rPr lang="en-US" dirty="0" smtClean="0"/>
              <a:t>Was an English agricultural pioneer during the Industrial Revolution and the Agricultural Revolution.</a:t>
            </a:r>
          </a:p>
          <a:p>
            <a:r>
              <a:rPr lang="en-US" dirty="0" smtClean="0"/>
              <a:t>Educated at St. John’s College, Oxford and Gray’s Inn.</a:t>
            </a:r>
          </a:p>
          <a:p>
            <a:r>
              <a:rPr lang="en-US" dirty="0" smtClean="0"/>
              <a:t>Influenced by the early enlightenment.</a:t>
            </a:r>
          </a:p>
          <a:p>
            <a:r>
              <a:rPr lang="en-US" dirty="0" smtClean="0"/>
              <a:t>Considered to be one of the early proponents of a scientific (and especially empirical) approach to agriculture.</a:t>
            </a:r>
          </a:p>
          <a:p>
            <a:r>
              <a:rPr lang="en-US" dirty="0" smtClean="0"/>
              <a:t>Helped transform agricultural practices by inventing or improving numerous agricultural implements</a:t>
            </a:r>
          </a:p>
          <a:p>
            <a:pPr lvl="1"/>
            <a:r>
              <a:rPr lang="en-US" dirty="0" smtClean="0"/>
              <a:t>Most notable: Seed drill – Invented in 1701 when living in </a:t>
            </a:r>
            <a:r>
              <a:rPr lang="en-US" dirty="0" err="1" smtClean="0"/>
              <a:t>Crowmarsh</a:t>
            </a:r>
            <a:r>
              <a:rPr lang="en-US" dirty="0" smtClean="0"/>
              <a:t> Gifford.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Jethro</a:t>
            </a:r>
            <a:r>
              <a:rPr lang="en-US" dirty="0" smtClean="0"/>
              <a:t> </a:t>
            </a:r>
            <a:r>
              <a:rPr lang="en-US" dirty="0" err="1" smtClean="0"/>
              <a:t>Tull</a:t>
            </a:r>
            <a:r>
              <a:rPr lang="en-US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Seed Drill – </a:t>
            </a:r>
          </a:p>
          <a:p>
            <a:pPr lvl="1"/>
            <a:r>
              <a:rPr lang="en-US" dirty="0" smtClean="0"/>
              <a:t>Seeds were sewn simply by being cast upon the ground.</a:t>
            </a:r>
          </a:p>
          <a:p>
            <a:pPr lvl="2"/>
            <a:r>
              <a:rPr lang="en-US" dirty="0" smtClean="0"/>
              <a:t>They either germinated (or failed to germinate) where they landed.</a:t>
            </a:r>
          </a:p>
          <a:p>
            <a:pPr lvl="1"/>
            <a:r>
              <a:rPr lang="en-US" dirty="0" smtClean="0"/>
              <a:t>Seed drill created a hole of a specific depth, dropped in a seed, and covered it over – Three (3) rows at a time.</a:t>
            </a:r>
          </a:p>
          <a:p>
            <a:pPr lvl="1"/>
            <a:r>
              <a:rPr lang="en-US" dirty="0" smtClean="0"/>
              <a:t>Resulted in an increased rate of germination and much improved crop yield</a:t>
            </a:r>
          </a:p>
          <a:p>
            <a:pPr lvl="2"/>
            <a:r>
              <a:rPr lang="en-US" dirty="0" smtClean="0"/>
              <a:t>Up to 8 time more!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Jethro</a:t>
            </a:r>
            <a:r>
              <a:rPr lang="en-US" dirty="0" smtClean="0"/>
              <a:t> </a:t>
            </a:r>
            <a:r>
              <a:rPr lang="en-US" dirty="0" err="1" smtClean="0"/>
              <a:t>Tull</a:t>
            </a:r>
            <a:r>
              <a:rPr lang="en-US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Advocated using horses instead of oxen</a:t>
            </a:r>
          </a:p>
          <a:p>
            <a:pPr lvl="1"/>
            <a:r>
              <a:rPr lang="en-US" dirty="0" smtClean="0"/>
              <a:t>Invented a horse-drawn hoe for clearing weeds</a:t>
            </a:r>
          </a:p>
          <a:p>
            <a:pPr lvl="1"/>
            <a:r>
              <a:rPr lang="en-US" dirty="0" smtClean="0"/>
              <a:t>Made changes to the design of the plough which is still visible in modern versions.</a:t>
            </a:r>
          </a:p>
          <a:p>
            <a:r>
              <a:rPr lang="en-US" dirty="0" smtClean="0"/>
              <a:t>Interest in plowing derived from his interest in weed-control and his belief that fertilizing was </a:t>
            </a:r>
            <a:r>
              <a:rPr lang="en-US" dirty="0" err="1" smtClean="0"/>
              <a:t>unecessary</a:t>
            </a:r>
            <a:r>
              <a:rPr lang="en-US" dirty="0" smtClean="0"/>
              <a:t>, as plants obtained nourishment exclusively from nutrients in the soil.</a:t>
            </a:r>
          </a:p>
          <a:p>
            <a:r>
              <a:rPr lang="en-US" dirty="0" smtClean="0"/>
              <a:t>He was aware that horse manure carried weed seeds</a:t>
            </a:r>
          </a:p>
          <a:p>
            <a:pPr lvl="1"/>
            <a:r>
              <a:rPr lang="en-US" dirty="0" smtClean="0"/>
              <a:t>Hoped to avoid using it as fertilizer by pulverizing the soil to enhance the availability of nutrients for plants.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Jethro</a:t>
            </a:r>
            <a:r>
              <a:rPr lang="en-US" dirty="0" smtClean="0"/>
              <a:t> </a:t>
            </a:r>
            <a:r>
              <a:rPr lang="en-US" dirty="0" err="1" smtClean="0"/>
              <a:t>Tull</a:t>
            </a:r>
            <a:r>
              <a:rPr lang="en-US" dirty="0" smtClean="0"/>
              <a:t>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Tull</a:t>
            </a:r>
            <a:r>
              <a:rPr lang="en-US" dirty="0" smtClean="0"/>
              <a:t> was wrong about beating up the soil…</a:t>
            </a:r>
          </a:p>
          <a:p>
            <a:pPr lvl="1"/>
            <a:r>
              <a:rPr lang="en-US" dirty="0" smtClean="0"/>
              <a:t>Nutrients were not “locked up” in the soil and could not be “released” by pulverizing it.</a:t>
            </a:r>
          </a:p>
          <a:p>
            <a:r>
              <a:rPr lang="en-US" dirty="0" smtClean="0"/>
              <a:t>His inventions were sometimes controversial and were not widely adopted for many years.</a:t>
            </a:r>
          </a:p>
          <a:p>
            <a:r>
              <a:rPr lang="en-US" dirty="0" smtClean="0"/>
              <a:t>He introduced innovations which formed part of the foundation of productive modern agriculture.</a:t>
            </a:r>
          </a:p>
          <a:p>
            <a:r>
              <a:rPr lang="en-US" dirty="0" err="1" smtClean="0"/>
              <a:t>Tull</a:t>
            </a:r>
            <a:r>
              <a:rPr lang="en-US" dirty="0" smtClean="0"/>
              <a:t> is buried in the churchyard at St. Bartholomew’s Cathedral in Lower </a:t>
            </a:r>
            <a:r>
              <a:rPr lang="en-US" dirty="0" err="1" smtClean="0"/>
              <a:t>Basildon</a:t>
            </a:r>
            <a:r>
              <a:rPr lang="en-US" dirty="0" smtClean="0"/>
              <a:t>, </a:t>
            </a:r>
            <a:r>
              <a:rPr lang="en-US" dirty="0" err="1" smtClean="0"/>
              <a:t>Bershire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Andrew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Meikle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1719 – November 27, 1811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Early mechanical engineer</a:t>
            </a:r>
          </a:p>
          <a:p>
            <a:r>
              <a:rPr lang="en-US" dirty="0" smtClean="0"/>
              <a:t>Credited with inventing the threshing machine (~1786)</a:t>
            </a:r>
          </a:p>
          <a:p>
            <a:pPr lvl="1"/>
            <a:r>
              <a:rPr lang="en-US" dirty="0" smtClean="0"/>
              <a:t>Used for removing the outer husks from grains of wheat, etc… Occasionally known as a “thrashing machine”.</a:t>
            </a:r>
          </a:p>
          <a:p>
            <a:pPr lvl="1"/>
            <a:r>
              <a:rPr lang="en-US" dirty="0" smtClean="0"/>
              <a:t>Regarded as one of the key developments of the British Agricultural Revolution in the late 18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Circa 1772: Invented windmill “spring sails”</a:t>
            </a:r>
          </a:p>
          <a:p>
            <a:pPr lvl="1"/>
            <a:r>
              <a:rPr lang="en-US" dirty="0" smtClean="0"/>
              <a:t>Replaced the simple canvas designs previously used with sails made from a series of shutters that could be operated by levers</a:t>
            </a:r>
          </a:p>
          <a:p>
            <a:pPr lvl="1"/>
            <a:r>
              <a:rPr lang="en-US" dirty="0" smtClean="0"/>
              <a:t>Allowed windmill sails to be quickly and safely controlled in the event of a storm.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George Washington Carver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Born: Early 1864</a:t>
            </a:r>
          </a:p>
          <a:p>
            <a:r>
              <a:rPr lang="en-US" dirty="0" smtClean="0"/>
              <a:t>Died: January 5, 1943</a:t>
            </a:r>
          </a:p>
          <a:p>
            <a:r>
              <a:rPr lang="en-US" dirty="0" smtClean="0"/>
              <a:t>Was an emancipated slave who worked at the agricultural extension of the Tuskegee Institute in Tuskegee, Alabama.</a:t>
            </a:r>
          </a:p>
          <a:p>
            <a:r>
              <a:rPr lang="en-US" dirty="0" smtClean="0"/>
              <a:t>Taught former slaves farming techniques for self-sufficiency.</a:t>
            </a:r>
          </a:p>
          <a:p>
            <a:r>
              <a:rPr lang="en-US" dirty="0" smtClean="0"/>
              <a:t>Widely credited in American public schools and culture for inventing hundreds of uses for peanuts and other plants to increase profitability of farming.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John Deere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January 7, 1804 – May 17, 1886</a:t>
            </a:r>
          </a:p>
          <a:p>
            <a:r>
              <a:rPr lang="en-US" dirty="0" smtClean="0"/>
              <a:t>American blacksmith and manufacturer who founded “Deere and Company (one of the largest agricultural and construction equipment manufacturers in the World).</a:t>
            </a:r>
          </a:p>
          <a:p>
            <a:r>
              <a:rPr lang="en-US" dirty="0" smtClean="0"/>
              <a:t>Born in Rutland, VA – Son of William Deere.  Raised by his mother in Middlebury, VT after father disappeared en route to London. Received Elementary School education in VT.</a:t>
            </a:r>
          </a:p>
          <a:p>
            <a:r>
              <a:rPr lang="en-US" dirty="0" smtClean="0"/>
              <a:t>Served a 4 year blacksmith apprenticeship and entered into his trade in 1825.</a:t>
            </a:r>
          </a:p>
          <a:p>
            <a:r>
              <a:rPr lang="en-US" dirty="0" smtClean="0"/>
              <a:t>1827: Married </a:t>
            </a:r>
            <a:r>
              <a:rPr lang="en-US" dirty="0" err="1" smtClean="0"/>
              <a:t>Demarius</a:t>
            </a:r>
            <a:r>
              <a:rPr lang="en-US" dirty="0" smtClean="0"/>
              <a:t> Lamb, had 4 children by 1836 with a 5</a:t>
            </a:r>
            <a:r>
              <a:rPr lang="en-US" baseline="30000" dirty="0" smtClean="0"/>
              <a:t>th</a:t>
            </a:r>
            <a:r>
              <a:rPr lang="en-US" dirty="0" smtClean="0"/>
              <a:t> on the 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Deere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not doing well and Deere was having trouble with his creditors.  Filing bankruptcy, Deere sold shop to his father-in-law and left for Illinois.  </a:t>
            </a:r>
          </a:p>
          <a:p>
            <a:r>
              <a:rPr lang="en-US" dirty="0" smtClean="0"/>
              <a:t>He left his wife and children behind on the journey with the intention that they would join back up with him at a later time.</a:t>
            </a:r>
          </a:p>
          <a:p>
            <a:r>
              <a:rPr lang="en-US" dirty="0" smtClean="0"/>
              <a:t>Deere settled in Grand Detour, Illinois. There were no blacksmiths in the area and Deere had no trouble finding work.</a:t>
            </a:r>
          </a:p>
          <a:p>
            <a:r>
              <a:rPr lang="en-US" dirty="0" smtClean="0"/>
              <a:t>He discovered that cast iron plows were not working well in tough prairie soil.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Deere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Deere came to the conclusion that a plow made of highly polished steel and a correctly shaped moldboard (the self-scouring steel plow) would better be able to handle the soil conditions of the prairie – ESPECIALLY sticky clay.</a:t>
            </a:r>
          </a:p>
          <a:p>
            <a:r>
              <a:rPr lang="en-US" dirty="0" smtClean="0"/>
              <a:t>1837: Deere developed and manufactured his first cast-steel plow. Whether or not he was the 1</a:t>
            </a:r>
            <a:r>
              <a:rPr lang="en-US" baseline="30000" dirty="0" smtClean="0"/>
              <a:t>st</a:t>
            </a:r>
            <a:r>
              <a:rPr lang="en-US" dirty="0" smtClean="0"/>
              <a:t> to do so is a matter of dispute.</a:t>
            </a:r>
          </a:p>
          <a:p>
            <a:r>
              <a:rPr lang="en-US" dirty="0" smtClean="0"/>
              <a:t>1843: Deere partnered with Leonard Andrus to produce more plows to keep up with demand.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Deere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1848: Deere dissolved the partnership with Andrus and moved to the transportation hub of Moline, IL near the Mississippi River.</a:t>
            </a:r>
          </a:p>
          <a:p>
            <a:r>
              <a:rPr lang="en-US" dirty="0" smtClean="0"/>
              <a:t>1855: Over 10,000 such plows were sold by Deere’s factory.</a:t>
            </a:r>
          </a:p>
          <a:p>
            <a:r>
              <a:rPr lang="en-US" dirty="0" smtClean="0"/>
              <a:t>From the beginning, Deere insisted on making high quality equipment.</a:t>
            </a:r>
          </a:p>
          <a:p>
            <a:pPr lvl="1"/>
            <a:r>
              <a:rPr lang="en-US" dirty="0" smtClean="0"/>
              <a:t>Quote: </a:t>
            </a:r>
            <a:r>
              <a:rPr lang="en-US" b="1" i="1" dirty="0" smtClean="0"/>
              <a:t>“I will never put my name on a product that does not have in it the best that is in me.”</a:t>
            </a:r>
          </a:p>
          <a:p>
            <a:r>
              <a:rPr lang="en-US" dirty="0" smtClean="0"/>
              <a:t>As business improved, Deere left the day-to-day operations to son, Charles.</a:t>
            </a:r>
          </a:p>
          <a:p>
            <a:r>
              <a:rPr lang="en-US" dirty="0" smtClean="0"/>
              <a:t>1868: Deere incorporated his business as “Deere &amp; Company”.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Deere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Later in life, Deere focused most of his attention on civil and political affairs.</a:t>
            </a:r>
          </a:p>
          <a:p>
            <a:pPr lvl="1"/>
            <a:r>
              <a:rPr lang="en-US" dirty="0" smtClean="0"/>
              <a:t>Served as President of the National Bank of Moline</a:t>
            </a:r>
          </a:p>
          <a:p>
            <a:pPr lvl="1"/>
            <a:r>
              <a:rPr lang="en-US" dirty="0" smtClean="0"/>
              <a:t>Director of the Moline Free Public Library</a:t>
            </a:r>
          </a:p>
          <a:p>
            <a:pPr lvl="1"/>
            <a:r>
              <a:rPr lang="en-US" dirty="0" smtClean="0"/>
              <a:t>Active member of the First Congressional Church</a:t>
            </a:r>
          </a:p>
          <a:p>
            <a:pPr lvl="1"/>
            <a:r>
              <a:rPr lang="en-US" dirty="0" smtClean="0"/>
              <a:t>Served as Mayor of Moline for 2 years.</a:t>
            </a:r>
          </a:p>
          <a:p>
            <a:r>
              <a:rPr lang="en-US" dirty="0" smtClean="0"/>
              <a:t>Died at home on May 17, 1886.</a:t>
            </a:r>
          </a:p>
          <a:p>
            <a:r>
              <a:rPr lang="en-US" dirty="0" smtClean="0"/>
              <a:t>The company’s current slogan is </a:t>
            </a:r>
          </a:p>
          <a:p>
            <a:pPr lvl="1"/>
            <a:r>
              <a:rPr lang="en-US" b="1" i="1" dirty="0" smtClean="0"/>
              <a:t>“Nothing Runs Like a Deere”</a:t>
            </a:r>
          </a:p>
          <a:p>
            <a:r>
              <a:rPr lang="en-US" dirty="0" smtClean="0"/>
              <a:t>First steel plow sometimes referred to as</a:t>
            </a:r>
            <a:r>
              <a:rPr lang="en-US" i="1" dirty="0" smtClean="0"/>
              <a:t> </a:t>
            </a:r>
            <a:r>
              <a:rPr lang="en-US" b="1" i="1" dirty="0" smtClean="0"/>
              <a:t>“The Sod Buster”</a:t>
            </a:r>
          </a:p>
          <a:p>
            <a:r>
              <a:rPr lang="en-US" dirty="0" smtClean="0"/>
              <a:t>The plow was meant to be hitched to 1 or more draft animals with the farmer holding onto handles and guiding the plow.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Eli Whitney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</a:rPr>
              <a:t>December 8, 1765 – January 8, 1825</a:t>
            </a:r>
            <a:endParaRPr lang="en-US" sz="3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inventor and manufacturer.</a:t>
            </a:r>
          </a:p>
          <a:p>
            <a:r>
              <a:rPr lang="en-US" dirty="0" smtClean="0"/>
              <a:t>Born in Westborough, Mass.</a:t>
            </a:r>
          </a:p>
          <a:p>
            <a:r>
              <a:rPr lang="en-US" dirty="0" smtClean="0"/>
              <a:t>Son of a farmer</a:t>
            </a:r>
          </a:p>
          <a:p>
            <a:r>
              <a:rPr lang="en-US" dirty="0" smtClean="0"/>
              <a:t>Graduated from Yale College 1792, was elected Phi Beta Kappa.</a:t>
            </a:r>
          </a:p>
          <a:p>
            <a:r>
              <a:rPr lang="en-US" dirty="0" smtClean="0"/>
              <a:t>January 6, 1817: Married Henrietta Edwards; they had 4 children.</a:t>
            </a:r>
          </a:p>
          <a:p>
            <a:r>
              <a:rPr lang="en-US" dirty="0" smtClean="0"/>
              <a:t>Died in New Have, CT.</a:t>
            </a:r>
          </a:p>
          <a:p>
            <a:r>
              <a:rPr lang="en-US" dirty="0" smtClean="0"/>
              <a:t>Most known for:</a:t>
            </a:r>
          </a:p>
          <a:p>
            <a:pPr lvl="1"/>
            <a:r>
              <a:rPr lang="en-US" dirty="0" smtClean="0"/>
              <a:t>making upland short cotton profitable</a:t>
            </a:r>
          </a:p>
          <a:p>
            <a:pPr lvl="1"/>
            <a:r>
              <a:rPr lang="en-US" dirty="0" smtClean="0"/>
              <a:t>inventing the cotton gin</a:t>
            </a:r>
          </a:p>
          <a:p>
            <a:pPr lvl="1"/>
            <a:r>
              <a:rPr lang="en-US" dirty="0" smtClean="0"/>
              <a:t>designing and manufacturing muskets for the government.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Henry Ford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July 30, 1863 – April 7, 1947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Founder of the Ford Motor Company and the father of the modern assembly line used in mass production.</a:t>
            </a:r>
          </a:p>
          <a:p>
            <a:r>
              <a:rPr lang="en-US" dirty="0" smtClean="0"/>
              <a:t>His introduction of the Model T automobile revolutionized transportation and American industry.</a:t>
            </a:r>
          </a:p>
          <a:p>
            <a:r>
              <a:rPr lang="en-US" dirty="0" smtClean="0"/>
              <a:t>Sole owner of the Ford Motor Company; became one of the richest and best known people in the World.</a:t>
            </a:r>
          </a:p>
          <a:p>
            <a:r>
              <a:rPr lang="en-US" dirty="0" smtClean="0"/>
              <a:t>Credited with “</a:t>
            </a:r>
            <a:r>
              <a:rPr lang="en-US" dirty="0" err="1" smtClean="0"/>
              <a:t>Fordism</a:t>
            </a:r>
            <a:r>
              <a:rPr lang="en-US" dirty="0" smtClean="0"/>
              <a:t>”: The mass production of large numbers of inexpensive automobiles using the assembly line, coupled with high wages for workers.</a:t>
            </a:r>
          </a:p>
          <a:p>
            <a:pPr lvl="1"/>
            <a:r>
              <a:rPr lang="en-US" dirty="0" smtClean="0"/>
              <a:t>Notably: The $5.00/day pay scale adopted in 1914.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10C225"/>
      </a:dk2>
      <a:lt2>
        <a:srgbClr val="0B5394"/>
      </a:lt2>
      <a:accent1>
        <a:srgbClr val="0F6FC6"/>
      </a:accent1>
      <a:accent2>
        <a:srgbClr val="009DD9"/>
      </a:accent2>
      <a:accent3>
        <a:srgbClr val="10C225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1441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Agriculture in History</vt:lpstr>
      <vt:lpstr>George Washington Carver</vt:lpstr>
      <vt:lpstr>John Deere</vt:lpstr>
      <vt:lpstr>John Deere - Continued</vt:lpstr>
      <vt:lpstr>John Deere - Continued</vt:lpstr>
      <vt:lpstr>John Deere - Continued</vt:lpstr>
      <vt:lpstr>John Deere - Continued</vt:lpstr>
      <vt:lpstr>Eli Whitney  December 8, 1765 – January 8, 1825</vt:lpstr>
      <vt:lpstr>Henry Ford July 30, 1863 – April 7, 1947</vt:lpstr>
      <vt:lpstr>Henry Ford - Continued</vt:lpstr>
      <vt:lpstr>Henry Ford - Continued</vt:lpstr>
      <vt:lpstr>Thomas Alva Edison February 11, 1847 – October 18, 1931</vt:lpstr>
      <vt:lpstr>Jethro Tull 1674 – February 21, 1741</vt:lpstr>
      <vt:lpstr>Jethro Tull - Continued</vt:lpstr>
      <vt:lpstr>Jethro Tull - Continued</vt:lpstr>
      <vt:lpstr>Jethro Tull - Continued</vt:lpstr>
      <vt:lpstr>Andrew Meikle 1719 – November 27, 1811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History</dc:title>
  <dc:creator>Dusti</dc:creator>
  <cp:lastModifiedBy>Dusti</cp:lastModifiedBy>
  <cp:revision>22</cp:revision>
  <dcterms:created xsi:type="dcterms:W3CDTF">2012-07-25T22:51:18Z</dcterms:created>
  <dcterms:modified xsi:type="dcterms:W3CDTF">2012-07-31T21:33:28Z</dcterms:modified>
</cp:coreProperties>
</file>