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56" r:id="rId4"/>
    <p:sldId id="258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59" r:id="rId27"/>
    <p:sldId id="260" r:id="rId28"/>
    <p:sldId id="261" r:id="rId29"/>
    <p:sldId id="262" r:id="rId30"/>
    <p:sldId id="263" r:id="rId31"/>
    <p:sldId id="264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5" autoAdjust="0"/>
    <p:restoredTop sz="94660"/>
  </p:normalViewPr>
  <p:slideViewPr>
    <p:cSldViewPr>
      <p:cViewPr varScale="1">
        <p:scale>
          <a:sx n="87" d="100"/>
          <a:sy n="87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400FBF-1283-4D33-8B2B-70F6DF3413A2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FBF-1283-4D33-8B2B-70F6DF3413A2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FBF-1283-4D33-8B2B-70F6DF3413A2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400FBF-1283-4D33-8B2B-70F6DF3413A2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400FBF-1283-4D33-8B2B-70F6DF3413A2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FBF-1283-4D33-8B2B-70F6DF3413A2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FBF-1283-4D33-8B2B-70F6DF3413A2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400FBF-1283-4D33-8B2B-70F6DF3413A2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0FBF-1283-4D33-8B2B-70F6DF3413A2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400FBF-1283-4D33-8B2B-70F6DF3413A2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400FBF-1283-4D33-8B2B-70F6DF3413A2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400FBF-1283-4D33-8B2B-70F6DF3413A2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AADF60-DE08-4E1C-A196-BFC6C5EBB1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Try It: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>
            <a:noAutofit/>
          </a:bodyPr>
          <a:lstStyle/>
          <a:p>
            <a:r>
              <a:rPr lang="en-US" sz="2800" dirty="0" smtClean="0"/>
              <a:t>Place two fingers in the hollow of your neck between the windpipe and the large muscle of the neck. Press lightly until you feel a pulse.</a:t>
            </a:r>
          </a:p>
          <a:p>
            <a:r>
              <a:rPr lang="en-US" sz="2800" dirty="0" smtClean="0"/>
              <a:t>We are now going to take our pulse for 15 seconds. When I say “go”, begin to count the number of pulses you feel until I say “stop”.</a:t>
            </a:r>
          </a:p>
          <a:p>
            <a:r>
              <a:rPr lang="en-US" sz="2800" dirty="0" smtClean="0"/>
              <a:t>Now, multiply this number by 4.</a:t>
            </a:r>
          </a:p>
          <a:p>
            <a:pPr lvl="1"/>
            <a:r>
              <a:rPr lang="en-US" sz="2500" dirty="0" smtClean="0"/>
              <a:t> </a:t>
            </a:r>
            <a:r>
              <a:rPr lang="en-US" sz="2700" dirty="0" smtClean="0"/>
              <a:t>This will give you your beats per minute</a:t>
            </a:r>
          </a:p>
          <a:p>
            <a:r>
              <a:rPr lang="en-US" sz="2800" dirty="0" smtClean="0"/>
              <a:t>How many did you come up with?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of A Horse’s Heart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4793"/>
          <a:stretch>
            <a:fillRect/>
          </a:stretch>
        </p:blipFill>
        <p:spPr bwMode="auto">
          <a:xfrm>
            <a:off x="381000" y="13716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Three kinds: arteries, capillaries, veins</a:t>
            </a:r>
          </a:p>
          <a:p>
            <a:r>
              <a:rPr lang="en-US" sz="2600" b="1" u="sng" dirty="0" smtClean="0"/>
              <a:t>Arteries:</a:t>
            </a:r>
            <a:r>
              <a:rPr lang="en-US" sz="2600" dirty="0" smtClean="0"/>
              <a:t> carry blood away from the heart</a:t>
            </a:r>
          </a:p>
          <a:p>
            <a:pPr lvl="1"/>
            <a:r>
              <a:rPr lang="en-US" sz="2400" dirty="0" smtClean="0"/>
              <a:t>Divide into </a:t>
            </a:r>
            <a:r>
              <a:rPr lang="en-US" sz="2400" b="1" u="sng" dirty="0" smtClean="0"/>
              <a:t>arterioles</a:t>
            </a:r>
            <a:r>
              <a:rPr lang="en-US" sz="2400" dirty="0" smtClean="0"/>
              <a:t>, which are small arteries that are controlled by the nervous system to regulate blood pressure</a:t>
            </a:r>
          </a:p>
          <a:p>
            <a:r>
              <a:rPr lang="en-US" sz="2600" b="1" u="sng" dirty="0" smtClean="0"/>
              <a:t>Capillaries:</a:t>
            </a:r>
            <a:r>
              <a:rPr lang="en-US" sz="2600" dirty="0" smtClean="0"/>
              <a:t> microscopic blood vessels with a wall formed of one layer of simple </a:t>
            </a:r>
            <a:r>
              <a:rPr lang="en-US" sz="2600" dirty="0" err="1" smtClean="0"/>
              <a:t>squamous</a:t>
            </a:r>
            <a:r>
              <a:rPr lang="en-US" sz="2600" dirty="0" smtClean="0"/>
              <a:t> cells</a:t>
            </a:r>
          </a:p>
          <a:p>
            <a:pPr lvl="1"/>
            <a:r>
              <a:rPr lang="en-US" sz="2400" dirty="0" smtClean="0"/>
              <a:t>Beds of capillaries are very prevalent in the body</a:t>
            </a:r>
          </a:p>
          <a:p>
            <a:pPr lvl="1"/>
            <a:r>
              <a:rPr lang="en-US" sz="2400" dirty="0" smtClean="0"/>
              <a:t>When an animal eats, capillary beds of the digestive system open</a:t>
            </a:r>
          </a:p>
          <a:p>
            <a:pPr lvl="1"/>
            <a:r>
              <a:rPr lang="en-US" sz="2400" dirty="0" smtClean="0"/>
              <a:t>So narrow that red blood cells must pass through in single file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67200" cy="4953000"/>
          </a:xfrm>
        </p:spPr>
        <p:txBody>
          <a:bodyPr>
            <a:normAutofit lnSpcReduction="10000"/>
          </a:bodyPr>
          <a:lstStyle/>
          <a:p>
            <a:r>
              <a:rPr lang="en-US" sz="2600" b="1" u="sng" dirty="0" err="1" smtClean="0"/>
              <a:t>Venules</a:t>
            </a:r>
            <a:r>
              <a:rPr lang="en-US" sz="2600" b="1" u="sng" dirty="0" smtClean="0"/>
              <a:t>:</a:t>
            </a:r>
            <a:r>
              <a:rPr lang="en-US" sz="2600" b="1" dirty="0" smtClean="0"/>
              <a:t> </a:t>
            </a:r>
            <a:r>
              <a:rPr lang="en-US" sz="2600" dirty="0" smtClean="0"/>
              <a:t>vessels that take blood from capillaries and join to form a vein</a:t>
            </a:r>
          </a:p>
          <a:p>
            <a:r>
              <a:rPr lang="en-US" sz="2600" b="1" u="sng" dirty="0" smtClean="0"/>
              <a:t>Veins:</a:t>
            </a:r>
            <a:r>
              <a:rPr lang="en-US" sz="2600" b="1" dirty="0" smtClean="0"/>
              <a:t> </a:t>
            </a:r>
            <a:r>
              <a:rPr lang="en-US" sz="2600" dirty="0" smtClean="0"/>
              <a:t>transport blood toward the heart</a:t>
            </a:r>
          </a:p>
          <a:p>
            <a:pPr lvl="1"/>
            <a:r>
              <a:rPr lang="en-US" sz="2400" dirty="0" smtClean="0"/>
              <a:t>Walls are much thinner than arteries</a:t>
            </a:r>
          </a:p>
          <a:p>
            <a:pPr lvl="1"/>
            <a:r>
              <a:rPr lang="en-US" sz="2400" dirty="0" smtClean="0"/>
              <a:t>No blood pressure</a:t>
            </a:r>
          </a:p>
          <a:p>
            <a:pPr lvl="1"/>
            <a:r>
              <a:rPr lang="en-US" sz="2400" dirty="0" smtClean="0"/>
              <a:t>One-way valves open in the direction of the heart and close to prevent back flow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81200"/>
            <a:ext cx="365770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62600" cy="4873752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Blood:</a:t>
            </a:r>
            <a:r>
              <a:rPr lang="en-US" sz="2800" dirty="0" smtClean="0"/>
              <a:t> the liquid in the circulatory system of an animal organism</a:t>
            </a:r>
          </a:p>
          <a:p>
            <a:r>
              <a:rPr lang="en-US" sz="2800" dirty="0" smtClean="0"/>
              <a:t>Organisms cannot live without it</a:t>
            </a:r>
          </a:p>
          <a:p>
            <a:r>
              <a:rPr lang="en-US" sz="2800" dirty="0" smtClean="0"/>
              <a:t>All animals have it, but its nature varies from one species to another</a:t>
            </a:r>
          </a:p>
          <a:p>
            <a:r>
              <a:rPr lang="en-US" sz="2800" dirty="0" smtClean="0"/>
              <a:t>Amount varies with the species and size of animal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274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average adult human weighing 160 pounds has about 5 quarts of blood</a:t>
            </a:r>
          </a:p>
          <a:p>
            <a:r>
              <a:rPr lang="en-US" sz="2800" dirty="0" smtClean="0"/>
              <a:t>Animals in high altitudes have more blood than those at lower altitudes because air at higher altitudes has less oxygen</a:t>
            </a:r>
          </a:p>
          <a:p>
            <a:r>
              <a:rPr lang="en-US" sz="2800" dirty="0" smtClean="0"/>
              <a:t>What do you think will happen if animals from higher altitudes are moved to lower altitudes?</a:t>
            </a:r>
            <a:endParaRPr lang="en-US" sz="2800" dirty="0"/>
          </a:p>
        </p:txBody>
      </p:sp>
      <p:pic>
        <p:nvPicPr>
          <p:cNvPr id="7171" name="Picture 3" descr="C:\Users\Katy\AppData\Local\Microsoft\Windows\Temporary Internet Files\Content.IE5\26VK68EB\MC9003906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953000"/>
            <a:ext cx="3300363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Consists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91000" cy="48768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/>
              <a:t>Plasma:</a:t>
            </a:r>
            <a:r>
              <a:rPr lang="en-US" sz="2800" dirty="0" smtClean="0"/>
              <a:t> the liquid substance in which various solid materials are suspended and moved about</a:t>
            </a:r>
          </a:p>
          <a:p>
            <a:pPr lvl="1"/>
            <a:r>
              <a:rPr lang="en-US" sz="2600" dirty="0" smtClean="0"/>
              <a:t>90% water</a:t>
            </a:r>
          </a:p>
          <a:p>
            <a:pPr lvl="1"/>
            <a:r>
              <a:rPr lang="en-US" sz="2600" dirty="0" smtClean="0"/>
              <a:t>10% = dissolved substances including hormones, wastes, minerals, vitamins, and proteins</a:t>
            </a:r>
          </a:p>
          <a:p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Consists of: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Red blood cells: </a:t>
            </a:r>
            <a:r>
              <a:rPr lang="en-US" sz="2800" dirty="0" smtClean="0"/>
              <a:t>responsible for carrying oxygen from the lungs throughout the circulatory </a:t>
            </a:r>
            <a:r>
              <a:rPr lang="en-US" sz="2800" dirty="0" err="1" smtClean="0"/>
              <a:t>sysem</a:t>
            </a:r>
            <a:endParaRPr lang="en-US" sz="2800" dirty="0" smtClean="0"/>
          </a:p>
          <a:p>
            <a:pPr lvl="1"/>
            <a:r>
              <a:rPr lang="en-US" sz="2600" dirty="0" smtClean="0"/>
              <a:t>Oxygen carried by </a:t>
            </a:r>
            <a:r>
              <a:rPr lang="en-US" sz="2600" b="1" u="sng" dirty="0" smtClean="0"/>
              <a:t>hemoglobin:</a:t>
            </a:r>
            <a:r>
              <a:rPr lang="en-US" sz="2600" dirty="0" smtClean="0"/>
              <a:t> a protein part of the blood</a:t>
            </a:r>
          </a:p>
          <a:p>
            <a:pPr lvl="1"/>
            <a:r>
              <a:rPr lang="en-US" sz="2600" dirty="0" smtClean="0"/>
              <a:t>Do not repair themselves</a:t>
            </a:r>
          </a:p>
          <a:p>
            <a:pPr lvl="1"/>
            <a:r>
              <a:rPr lang="en-US" sz="2600" dirty="0" smtClean="0"/>
              <a:t>New cells are made in bone marrow</a:t>
            </a:r>
          </a:p>
          <a:p>
            <a:pPr lvl="1"/>
            <a:r>
              <a:rPr lang="en-US" sz="2600" dirty="0" smtClean="0"/>
              <a:t>Dead cells are removed by the spleen and liver</a:t>
            </a:r>
          </a:p>
          <a:p>
            <a:pPr lvl="1"/>
            <a:r>
              <a:rPr lang="en-US" sz="2600" dirty="0" smtClean="0"/>
              <a:t>One animal may have a trillion blood cells!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Consists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White blood cells: </a:t>
            </a:r>
            <a:r>
              <a:rPr lang="en-US" sz="2800" dirty="0" smtClean="0"/>
              <a:t>responsible for fighting disease and removing harmful substances from the body</a:t>
            </a:r>
          </a:p>
          <a:p>
            <a:pPr lvl="1"/>
            <a:r>
              <a:rPr lang="en-US" sz="2600" dirty="0" smtClean="0"/>
              <a:t>Four different kinds found in blood</a:t>
            </a:r>
          </a:p>
          <a:p>
            <a:pPr lvl="1"/>
            <a:r>
              <a:rPr lang="en-US" sz="2600" dirty="0" smtClean="0"/>
              <a:t>Some cells surround and digest infectious bacteria</a:t>
            </a:r>
          </a:p>
          <a:p>
            <a:pPr lvl="1"/>
            <a:r>
              <a:rPr lang="en-US" sz="2600" dirty="0" smtClean="0"/>
              <a:t>Produce antibodies: a kind of protein that destroys bacteria, viruses, and other invasive substances</a:t>
            </a:r>
          </a:p>
          <a:p>
            <a:r>
              <a:rPr lang="en-US" sz="2800" dirty="0" smtClean="0"/>
              <a:t>WBC counts go up if there is an infection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Consists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Platelets:</a:t>
            </a:r>
            <a:r>
              <a:rPr lang="en-US" sz="2800" dirty="0" smtClean="0"/>
              <a:t> the structures in blood that are responsible for clotting</a:t>
            </a:r>
          </a:p>
          <a:p>
            <a:pPr lvl="1"/>
            <a:r>
              <a:rPr lang="en-US" sz="2500" dirty="0" smtClean="0"/>
              <a:t>Disk-like shape</a:t>
            </a:r>
          </a:p>
          <a:p>
            <a:pPr lvl="1"/>
            <a:r>
              <a:rPr lang="en-US" sz="2500" dirty="0" smtClean="0"/>
              <a:t>Creates scabs</a:t>
            </a:r>
          </a:p>
          <a:p>
            <a:pPr lvl="1"/>
            <a:r>
              <a:rPr lang="en-US" sz="2500" dirty="0" smtClean="0"/>
              <a:t>Without them, an animal might bleed to death from a wound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Actual Process: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Heart pumps blood into the body through arteries and capillaries</a:t>
            </a:r>
          </a:p>
          <a:p>
            <a:r>
              <a:rPr lang="en-US" sz="2800" dirty="0" smtClean="0"/>
              <a:t>Blood returns in the veins</a:t>
            </a:r>
          </a:p>
          <a:p>
            <a:r>
              <a:rPr lang="en-US" sz="2800" dirty="0" smtClean="0"/>
              <a:t>Circulation includes moving blood:</a:t>
            </a:r>
          </a:p>
          <a:p>
            <a:pPr lvl="1"/>
            <a:r>
              <a:rPr lang="en-US" sz="2600" dirty="0" smtClean="0"/>
              <a:t>through the lungs by receiving oxygen and giving off carbon dioxide</a:t>
            </a:r>
          </a:p>
          <a:p>
            <a:pPr lvl="1"/>
            <a:r>
              <a:rPr lang="en-US" sz="2600" dirty="0" smtClean="0"/>
              <a:t>by the liver and spleen for cleaning</a:t>
            </a:r>
          </a:p>
          <a:p>
            <a:pPr lvl="1"/>
            <a:r>
              <a:rPr lang="en-US" sz="2600" dirty="0" smtClean="0"/>
              <a:t>throughout the entire body to support life processes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A normal human adult resting pulse has between 60-100 beats per minute</a:t>
            </a:r>
          </a:p>
          <a:p>
            <a:r>
              <a:rPr lang="en-US" sz="2800" dirty="0" smtClean="0"/>
              <a:t>Is yours in this range?</a:t>
            </a:r>
          </a:p>
          <a:p>
            <a:r>
              <a:rPr lang="en-US" sz="2800" dirty="0" smtClean="0"/>
              <a:t>How do you think the heart rates of livestock species compare to humans?</a:t>
            </a:r>
          </a:p>
          <a:p>
            <a:r>
              <a:rPr lang="en-US" sz="2800" dirty="0" smtClean="0"/>
              <a:t>When would you think that an animal would have an elevated heart rate?</a:t>
            </a:r>
          </a:p>
          <a:p>
            <a:r>
              <a:rPr lang="en-US" sz="2800" dirty="0" smtClean="0"/>
              <a:t>Why is this important to us?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Katy\AppData\Local\Microsoft\Windows\Temporary Internet Files\Content.IE5\YUL8AQ6V\MC900441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2243" y="4648200"/>
            <a:ext cx="1741157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dirty="0" smtClean="0"/>
              <a:t>Blood’s Role as a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924800" cy="48768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2800" dirty="0" smtClean="0"/>
              <a:t>Carries oxygen to all areas of the body and acquires carbon dioxide from the respiration process in the cells</a:t>
            </a:r>
            <a:endParaRPr lang="en-US" sz="2500" dirty="0" smtClean="0"/>
          </a:p>
          <a:p>
            <a:pPr>
              <a:lnSpc>
                <a:spcPts val="3600"/>
              </a:lnSpc>
            </a:pPr>
            <a:r>
              <a:rPr lang="en-US" sz="2800" dirty="0" smtClean="0"/>
              <a:t>Protects against disease (white blood cells)</a:t>
            </a:r>
          </a:p>
          <a:p>
            <a:pPr>
              <a:lnSpc>
                <a:spcPts val="3600"/>
              </a:lnSpc>
            </a:pPr>
            <a:r>
              <a:rPr lang="en-US" sz="2800" dirty="0" smtClean="0"/>
              <a:t>Transport hormones</a:t>
            </a:r>
          </a:p>
          <a:p>
            <a:pPr>
              <a:lnSpc>
                <a:spcPts val="3600"/>
              </a:lnSpc>
            </a:pPr>
            <a:r>
              <a:rPr lang="en-US" sz="2800" dirty="0" smtClean="0"/>
              <a:t>Transport nutrients and wastes</a:t>
            </a:r>
          </a:p>
          <a:p>
            <a:pPr>
              <a:lnSpc>
                <a:spcPts val="3600"/>
              </a:lnSpc>
            </a:pPr>
            <a:r>
              <a:rPr lang="en-US" sz="2800" dirty="0" smtClean="0"/>
              <a:t>Heat regulation</a:t>
            </a:r>
          </a:p>
          <a:p>
            <a:pPr lvl="1">
              <a:lnSpc>
                <a:spcPts val="3600"/>
              </a:lnSpc>
            </a:pPr>
            <a:r>
              <a:rPr lang="en-US" sz="2600" dirty="0" smtClean="0"/>
              <a:t>Skin uses some of the liquid in blood as sweat</a:t>
            </a:r>
          </a:p>
        </p:txBody>
      </p:sp>
      <p:pic>
        <p:nvPicPr>
          <p:cNvPr id="9220" name="Picture 4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2971" y="5708599"/>
            <a:ext cx="1830629" cy="114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Blood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Regulation</a:t>
            </a:r>
          </a:p>
          <a:p>
            <a:pPr lvl="1"/>
            <a:r>
              <a:rPr lang="en-US" sz="2800" dirty="0" smtClean="0"/>
              <a:t>Amount of blood and proportions of materials in blood is regularly being adjusted to meet demands of the body</a:t>
            </a:r>
          </a:p>
          <a:p>
            <a:r>
              <a:rPr lang="en-US" sz="3000" dirty="0" smtClean="0"/>
              <a:t>Replacing worn cells</a:t>
            </a:r>
          </a:p>
          <a:p>
            <a:pPr lvl="1"/>
            <a:r>
              <a:rPr lang="en-US" sz="2800" dirty="0" smtClean="0"/>
              <a:t>Blood cells and platelets produced in bone marrow</a:t>
            </a:r>
          </a:p>
          <a:p>
            <a:pPr lvl="1"/>
            <a:r>
              <a:rPr lang="en-US" sz="2800" b="1" u="sng" dirty="0" smtClean="0"/>
              <a:t>Marrow:</a:t>
            </a:r>
            <a:r>
              <a:rPr lang="en-US" sz="2800" dirty="0" smtClean="0"/>
              <a:t> the soft substance in the middle of bones, can be red or yellow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Blood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Controlling bleeding</a:t>
            </a:r>
          </a:p>
          <a:p>
            <a:pPr lvl="1"/>
            <a:r>
              <a:rPr lang="en-US" sz="2600" b="1" u="sng" dirty="0" smtClean="0"/>
              <a:t>Coagulation:</a:t>
            </a:r>
            <a:r>
              <a:rPr lang="en-US" sz="2600" dirty="0" smtClean="0"/>
              <a:t> a complex process initiated by injured tissues giving off signals indicating bleeding is </a:t>
            </a:r>
            <a:r>
              <a:rPr lang="en-US" sz="2600" dirty="0" err="1" smtClean="0"/>
              <a:t>occuring</a:t>
            </a:r>
            <a:endParaRPr lang="en-US" sz="2600" dirty="0" smtClean="0"/>
          </a:p>
          <a:p>
            <a:pPr lvl="1"/>
            <a:r>
              <a:rPr lang="en-US" sz="2600" dirty="0" smtClean="0"/>
              <a:t>Clotting factors result in formation of </a:t>
            </a:r>
          </a:p>
          <a:p>
            <a:pPr lvl="1">
              <a:buNone/>
            </a:pPr>
            <a:r>
              <a:rPr lang="en-US" sz="2600" dirty="0" smtClean="0"/>
              <a:t>	</a:t>
            </a:r>
            <a:r>
              <a:rPr lang="en-US" sz="2600" b="1" u="sng" dirty="0" smtClean="0"/>
              <a:t>fibrin:</a:t>
            </a:r>
            <a:r>
              <a:rPr lang="en-US" sz="2600" dirty="0" smtClean="0"/>
              <a:t> creates a blockage that stops the loss of blood from the wound</a:t>
            </a:r>
          </a:p>
          <a:p>
            <a:pPr lvl="1"/>
            <a:r>
              <a:rPr lang="en-US" sz="2600" dirty="0" smtClean="0"/>
              <a:t>Blood also has substances that dissolve clots where they are not needed </a:t>
            </a:r>
          </a:p>
          <a:p>
            <a:pPr lvl="1">
              <a:buNone/>
            </a:pPr>
            <a:r>
              <a:rPr lang="en-US" sz="2600" dirty="0" smtClean="0"/>
              <a:t>	(example: arteries)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Blood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Organisms that lose blood may be given blood taken from another animal with the same blood type, which is called a</a:t>
            </a:r>
          </a:p>
          <a:p>
            <a:pPr>
              <a:buNone/>
            </a:pPr>
            <a:r>
              <a:rPr lang="en-US" sz="2800" dirty="0" smtClean="0"/>
              <a:t>	 </a:t>
            </a:r>
            <a:r>
              <a:rPr lang="en-US" sz="2800" b="1" u="sng" dirty="0" smtClean="0"/>
              <a:t>blood transfusion</a:t>
            </a:r>
          </a:p>
          <a:p>
            <a:pPr lvl="1"/>
            <a:r>
              <a:rPr lang="en-US" sz="2900" dirty="0" smtClean="0"/>
              <a:t>More common in humans and domesticated animals</a:t>
            </a:r>
          </a:p>
          <a:p>
            <a:pPr lvl="1"/>
            <a:r>
              <a:rPr lang="en-US" sz="2900" dirty="0" smtClean="0"/>
              <a:t>Can transmit disease</a:t>
            </a:r>
          </a:p>
          <a:p>
            <a:pPr lvl="1"/>
            <a:r>
              <a:rPr lang="en-US" sz="2900" dirty="0" smtClean="0"/>
              <a:t>Should only be done by trained individuals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900" b="1" u="sng" dirty="0" smtClean="0"/>
              <a:t>Definition:</a:t>
            </a:r>
            <a:r>
              <a:rPr lang="en-US" sz="2900" dirty="0" smtClean="0"/>
              <a:t> the process of testing blood to determine its characteristics</a:t>
            </a:r>
          </a:p>
          <a:p>
            <a:r>
              <a:rPr lang="en-US" sz="2900" dirty="0" smtClean="0"/>
              <a:t>Samples collected and tested</a:t>
            </a:r>
          </a:p>
          <a:p>
            <a:r>
              <a:rPr lang="en-US" sz="2900" dirty="0" smtClean="0"/>
              <a:t>Primarily used in determining an animal’s health</a:t>
            </a:r>
          </a:p>
          <a:p>
            <a:r>
              <a:rPr lang="en-US" sz="2900" dirty="0" smtClean="0"/>
              <a:t>Also used to determine nutritional adequacy</a:t>
            </a:r>
          </a:p>
          <a:p>
            <a:pPr lvl="1"/>
            <a:r>
              <a:rPr lang="en-US" sz="2900" b="1" u="sng" dirty="0" smtClean="0"/>
              <a:t>Anemia:</a:t>
            </a:r>
            <a:r>
              <a:rPr lang="en-US" sz="2900" b="1" dirty="0" smtClean="0"/>
              <a:t> </a:t>
            </a:r>
            <a:r>
              <a:rPr lang="en-US" sz="2900" dirty="0" smtClean="0"/>
              <a:t>the condition caused by inadequate Iron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Determine the presence of pathogens, which are microorganisms that cause disease</a:t>
            </a:r>
          </a:p>
          <a:p>
            <a:r>
              <a:rPr lang="en-US" sz="3200" b="1" u="sng" dirty="0" smtClean="0"/>
              <a:t>Blood poisoning: </a:t>
            </a:r>
            <a:r>
              <a:rPr lang="en-US" sz="3200" dirty="0" smtClean="0"/>
              <a:t>a condition in the blood caused by the presence of bacteria or fungi that cause disease</a:t>
            </a:r>
            <a:endParaRPr lang="en-US" sz="3200" dirty="0"/>
          </a:p>
        </p:txBody>
      </p:sp>
      <p:pic>
        <p:nvPicPr>
          <p:cNvPr id="1026" name="Picture 2" descr="C:\Users\Katy\AppData\Local\Microsoft\Windows\Temporary Internet Files\Content.IE5\QTHYFD6M\MP900409552[1].jpg"/>
          <p:cNvPicPr>
            <a:picLocks noChangeAspect="1" noChangeArrowheads="1"/>
          </p:cNvPicPr>
          <p:nvPr/>
        </p:nvPicPr>
        <p:blipFill>
          <a:blip r:embed="rId2" cstate="print"/>
          <a:srcRect t="14694"/>
          <a:stretch>
            <a:fillRect/>
          </a:stretch>
        </p:blipFill>
        <p:spPr bwMode="auto">
          <a:xfrm>
            <a:off x="2667000" y="4646176"/>
            <a:ext cx="3886200" cy="2211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dirty="0" smtClean="0"/>
              <a:t>Circulatory System of Cattle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t="21918" b="12329"/>
          <a:stretch>
            <a:fillRect/>
          </a:stretch>
        </p:blipFill>
        <p:spPr bwMode="auto">
          <a:xfrm>
            <a:off x="457200" y="1066800"/>
            <a:ext cx="81121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Equine Circulatory System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16567"/>
          <a:stretch>
            <a:fillRect/>
          </a:stretch>
        </p:blipFill>
        <p:spPr bwMode="auto">
          <a:xfrm>
            <a:off x="1295400" y="1381125"/>
            <a:ext cx="57054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655638"/>
          </a:xfrm>
        </p:spPr>
        <p:txBody>
          <a:bodyPr/>
          <a:lstStyle/>
          <a:p>
            <a:pPr algn="ctr"/>
            <a:r>
              <a:rPr lang="en-US" dirty="0" smtClean="0"/>
              <a:t>Ovine Circulatory System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333" r="6667" b="4247"/>
          <a:stretch>
            <a:fillRect/>
          </a:stretch>
        </p:blipFill>
        <p:spPr bwMode="auto">
          <a:xfrm>
            <a:off x="914400" y="990600"/>
            <a:ext cx="706816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579438"/>
          </a:xfrm>
        </p:spPr>
        <p:txBody>
          <a:bodyPr/>
          <a:lstStyle/>
          <a:p>
            <a:pPr algn="ctr"/>
            <a:r>
              <a:rPr lang="en-US" dirty="0" smtClean="0"/>
              <a:t>Circulatory System of Poultry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95197"/>
            <a:ext cx="8229600" cy="4496003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62200" y="6003925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nstantia" pitchFamily="18" charset="0"/>
              </a:rPr>
              <a:t>Department of Biological Sciences. Eastern Kentucky University BIO 554 Ornithology </a:t>
            </a:r>
            <a:endParaRPr lang="en-US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Circulatory Systems of Livestock Species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Ms. Ryan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Circulatory System of Poultry</a:t>
            </a:r>
            <a:endParaRPr lang="en-US" dirty="0"/>
          </a:p>
        </p:txBody>
      </p:sp>
      <p:pic>
        <p:nvPicPr>
          <p:cNvPr id="4" name="Picture 5" descr="CIMG14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1336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1961"/>
          <a:stretch>
            <a:fillRect/>
          </a:stretch>
        </p:blipFill>
        <p:spPr>
          <a:xfrm>
            <a:off x="381000" y="2057400"/>
            <a:ext cx="3810000" cy="3046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467600" cy="579438"/>
          </a:xfrm>
        </p:spPr>
        <p:txBody>
          <a:bodyPr/>
          <a:lstStyle/>
          <a:p>
            <a:pPr algn="ctr"/>
            <a:r>
              <a:rPr lang="en-US" dirty="0" smtClean="0"/>
              <a:t>Circulatory System of Swine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4396" b="4762"/>
          <a:stretch>
            <a:fillRect/>
          </a:stretch>
        </p:blipFill>
        <p:spPr bwMode="auto">
          <a:xfrm>
            <a:off x="522423" y="1066800"/>
            <a:ext cx="793577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900" dirty="0" smtClean="0"/>
              <a:t>What are the 4 compartments of the heart?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Left and right atriums, left and right ventricles</a:t>
            </a:r>
          </a:p>
          <a:p>
            <a:r>
              <a:rPr lang="en-US" sz="2900" dirty="0" smtClean="0"/>
              <a:t>Does the right side of the heart pump oxygenated or deoxygenated blood to the lungs?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Deoxygenated</a:t>
            </a:r>
          </a:p>
          <a:p>
            <a:r>
              <a:rPr lang="en-US" sz="2800" dirty="0" smtClean="0"/>
              <a:t>True or False: The left side of the heart pumps oxygenated blood all over the body.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True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What are the three kinds of blood vessels?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Arteries, capillaries, veins</a:t>
            </a:r>
          </a:p>
          <a:p>
            <a:r>
              <a:rPr lang="en-US" sz="2900" dirty="0" smtClean="0"/>
              <a:t>What are the small arteries that are controlled by the Central Nervous System and regulate blood pressure?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Arterioles</a:t>
            </a:r>
          </a:p>
          <a:p>
            <a:r>
              <a:rPr lang="en-US" sz="2900" dirty="0" smtClean="0"/>
              <a:t>Do arteries carry blood away from the heart or to the heart?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Away from the heart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True or False: Veins transport blood toward the heart</a:t>
            </a:r>
          </a:p>
          <a:p>
            <a:pPr lvl="1"/>
            <a:r>
              <a:rPr lang="en-US" sz="3000" dirty="0" smtClean="0">
                <a:solidFill>
                  <a:srgbClr val="FF0000"/>
                </a:solidFill>
              </a:rPr>
              <a:t>True</a:t>
            </a:r>
          </a:p>
          <a:p>
            <a:r>
              <a:rPr lang="en-US" sz="3100" dirty="0" smtClean="0"/>
              <a:t>__________ are the vessels that take blood from capillaries and join to form a vein</a:t>
            </a:r>
          </a:p>
          <a:p>
            <a:pPr lvl="1"/>
            <a:r>
              <a:rPr lang="en-US" sz="3000" dirty="0" err="1" smtClean="0">
                <a:solidFill>
                  <a:srgbClr val="FF0000"/>
                </a:solidFill>
              </a:rPr>
              <a:t>Venules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aty\AppData\Local\Microsoft\Windows\Temporary Internet Files\Content.IE5\UUKSKXE7\MC9004377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800600"/>
            <a:ext cx="1854200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100" dirty="0" smtClean="0"/>
              <a:t>An average adult human weighing 160 pounds has about how many quarts of blood?</a:t>
            </a:r>
          </a:p>
          <a:p>
            <a:pPr lvl="1"/>
            <a:r>
              <a:rPr lang="en-US" sz="3000" dirty="0" smtClean="0">
                <a:solidFill>
                  <a:srgbClr val="FF0000"/>
                </a:solidFill>
              </a:rPr>
              <a:t>5 Quarts</a:t>
            </a:r>
          </a:p>
          <a:p>
            <a:r>
              <a:rPr lang="en-US" sz="3300" dirty="0" smtClean="0"/>
              <a:t>True or False: Animals in high altitudes have less blood than those at lower altitudes</a:t>
            </a:r>
          </a:p>
          <a:p>
            <a:pPr lvl="1"/>
            <a:r>
              <a:rPr lang="en-US" sz="3000" dirty="0" smtClean="0">
                <a:solidFill>
                  <a:srgbClr val="FF0000"/>
                </a:solidFill>
              </a:rPr>
              <a:t>False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Katy\AppData\Local\Microsoft\Windows\Temporary Internet Files\Content.IE5\QTHYFD6M\MC90004842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0292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ts val="3600"/>
              </a:lnSpc>
              <a:buFont typeface="Wingdings" pitchFamily="2" charset="2"/>
              <a:buChar char="ü"/>
            </a:pPr>
            <a:r>
              <a:rPr lang="en-US" sz="2800" dirty="0" smtClean="0"/>
              <a:t>Define the circulatory system.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</a:pPr>
            <a:r>
              <a:rPr lang="en-US" sz="2800" dirty="0" smtClean="0"/>
              <a:t>Discuss how the circulatory system works.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</a:pPr>
            <a:r>
              <a:rPr lang="en-US" sz="2800" dirty="0" smtClean="0"/>
              <a:t>Define the components of the circulatory system.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</a:pPr>
            <a:r>
              <a:rPr lang="en-US" sz="2800" dirty="0" smtClean="0"/>
              <a:t>Analyze the components of the circulatory systems and their functions.</a:t>
            </a:r>
          </a:p>
          <a:p>
            <a:pPr>
              <a:lnSpc>
                <a:spcPts val="3600"/>
              </a:lnSpc>
              <a:buFont typeface="Wingdings" pitchFamily="2" charset="2"/>
              <a:buChar char="ü"/>
            </a:pPr>
            <a:r>
              <a:rPr lang="en-US" sz="2800" dirty="0" smtClean="0"/>
              <a:t>Describe blood analysis and why it is important.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the Circulatory System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sz="2800" b="1" u="sng" dirty="0" smtClean="0"/>
              <a:t>Definition:</a:t>
            </a:r>
            <a:r>
              <a:rPr lang="en-US" sz="2800" dirty="0" smtClean="0"/>
              <a:t> the bodily system consisting of the heart, blood vessels, and blood that circulates throughout the body, delivers nutrients and other essential materials to cells, and removes waste products.</a:t>
            </a:r>
          </a:p>
          <a:p>
            <a:pPr>
              <a:lnSpc>
                <a:spcPts val="4000"/>
              </a:lnSpc>
            </a:pPr>
            <a:r>
              <a:rPr lang="en-US" sz="3000" dirty="0" smtClean="0"/>
              <a:t>Consists of:</a:t>
            </a:r>
          </a:p>
          <a:p>
            <a:pPr lvl="1">
              <a:lnSpc>
                <a:spcPts val="4000"/>
              </a:lnSpc>
              <a:buNone/>
            </a:pPr>
            <a:r>
              <a:rPr lang="en-US" sz="2500" dirty="0" smtClean="0"/>
              <a:t>	</a:t>
            </a:r>
            <a:r>
              <a:rPr lang="en-US" sz="3000" dirty="0" smtClean="0"/>
              <a:t>Heart			Veins</a:t>
            </a:r>
          </a:p>
          <a:p>
            <a:pPr lvl="1">
              <a:lnSpc>
                <a:spcPts val="4000"/>
              </a:lnSpc>
              <a:buNone/>
            </a:pPr>
            <a:r>
              <a:rPr lang="en-US" sz="3000" dirty="0" smtClean="0"/>
              <a:t>	Blood vessels</a:t>
            </a:r>
            <a:r>
              <a:rPr lang="en-US" sz="2800" dirty="0" smtClean="0"/>
              <a:t>		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900" dirty="0" smtClean="0"/>
              <a:t>Often helps stabilize body temperature and pH</a:t>
            </a:r>
          </a:p>
          <a:p>
            <a:r>
              <a:rPr lang="en-US" sz="2900" dirty="0" smtClean="0"/>
              <a:t>Can you think of an example of this in humans?</a:t>
            </a:r>
          </a:p>
          <a:p>
            <a:pPr lvl="1"/>
            <a:r>
              <a:rPr lang="en-US" sz="2800" dirty="0" smtClean="0"/>
              <a:t>Going into shock if your blood pressure is at an extremely low level</a:t>
            </a:r>
          </a:p>
          <a:p>
            <a:pPr lvl="1"/>
            <a:r>
              <a:rPr lang="en-US" sz="2800" dirty="0" smtClean="0"/>
              <a:t>Others?</a:t>
            </a:r>
          </a:p>
        </p:txBody>
      </p:sp>
      <p:pic>
        <p:nvPicPr>
          <p:cNvPr id="1027" name="Picture 3" descr="C:\Users\Katy\AppData\Local\Microsoft\Windows\Temporary Internet Files\Content.IE5\UUKSKXE7\MC9000533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066567"/>
            <a:ext cx="2057400" cy="2525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Vertebrates have a closed circulatory system, which generally confines the blood within its walls</a:t>
            </a:r>
          </a:p>
          <a:p>
            <a:r>
              <a:rPr lang="en-US" sz="2900" dirty="0" smtClean="0"/>
              <a:t>Blood flows through two circuits through a partitioned heart that works as two side by side pumps</a:t>
            </a:r>
          </a:p>
          <a:p>
            <a:r>
              <a:rPr lang="en-US" sz="2900" dirty="0" smtClean="0"/>
              <a:t>This double circuit supports the high levels of activity that is characteristic of most vertebrates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900" b="1" u="sng" dirty="0" smtClean="0"/>
              <a:t>Definition:</a:t>
            </a:r>
            <a:r>
              <a:rPr lang="en-US" sz="2900" b="1" dirty="0" smtClean="0"/>
              <a:t> </a:t>
            </a:r>
            <a:r>
              <a:rPr lang="en-US" sz="2900" dirty="0" smtClean="0"/>
              <a:t>a four-chambered, hollow muscle used to pump blood.</a:t>
            </a:r>
          </a:p>
          <a:p>
            <a:r>
              <a:rPr lang="en-US" sz="2900" dirty="0" smtClean="0"/>
              <a:t>Divide into four compartments: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900" b="1" u="sng" dirty="0" smtClean="0"/>
              <a:t>Ventricles:</a:t>
            </a:r>
            <a:r>
              <a:rPr lang="en-US" sz="2900" dirty="0" smtClean="0"/>
              <a:t> pump blood into arteries</a:t>
            </a:r>
          </a:p>
          <a:p>
            <a:r>
              <a:rPr lang="en-US" sz="2900" b="1" u="sng" dirty="0" smtClean="0"/>
              <a:t>Atrium:</a:t>
            </a:r>
            <a:r>
              <a:rPr lang="en-US" sz="2900" dirty="0" smtClean="0"/>
              <a:t> the chamber of the heart that receives blood</a:t>
            </a:r>
          </a:p>
          <a:p>
            <a:pPr marL="880110" lvl="1" indent="-514350">
              <a:buNone/>
            </a:pPr>
            <a:endParaRPr lang="en-US" sz="25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3048000"/>
          <a:ext cx="60960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en-US" sz="2600" b="1" baseline="0" dirty="0" smtClean="0">
                          <a:solidFill>
                            <a:schemeClr val="tx1"/>
                          </a:solidFill>
                        </a:rPr>
                        <a:t> Ventricle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Left Atrium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Right Ventricle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solidFill>
                            <a:schemeClr val="tx1"/>
                          </a:solidFill>
                        </a:rPr>
                        <a:t>Right Atrium</a:t>
                      </a:r>
                      <a:endParaRPr lang="en-US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000" b="1" dirty="0" smtClean="0"/>
              <a:t>Right side of the Heart:</a:t>
            </a:r>
            <a:r>
              <a:rPr lang="en-US" sz="3000" dirty="0" smtClean="0"/>
              <a:t> </a:t>
            </a:r>
          </a:p>
          <a:p>
            <a:pPr lvl="1"/>
            <a:r>
              <a:rPr lang="en-US" sz="2900" dirty="0" smtClean="0"/>
              <a:t>pumps deoxygenated blood (blood low in Oxygen) to the lungs</a:t>
            </a:r>
          </a:p>
          <a:p>
            <a:r>
              <a:rPr lang="en-US" sz="3000" b="1" dirty="0" smtClean="0"/>
              <a:t>Left side of the Heart:</a:t>
            </a:r>
          </a:p>
          <a:p>
            <a:pPr lvl="1"/>
            <a:r>
              <a:rPr lang="en-US" sz="2900" dirty="0" smtClean="0"/>
              <a:t>pumps oxygenated blood (blood rich in Oxygen) all over the body 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360</TotalTime>
  <Words>1303</Words>
  <Application>Microsoft Office PowerPoint</Application>
  <PresentationFormat>On-screen Show (4:3)</PresentationFormat>
  <Paragraphs>169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Try It:</vt:lpstr>
      <vt:lpstr>Think About It:</vt:lpstr>
      <vt:lpstr>Circulatory Systems of Livestock Species</vt:lpstr>
      <vt:lpstr>Objectives:</vt:lpstr>
      <vt:lpstr>So What is the Circulatory System Anyway?</vt:lpstr>
      <vt:lpstr>Circulatory System</vt:lpstr>
      <vt:lpstr>How It Works</vt:lpstr>
      <vt:lpstr>The Heart</vt:lpstr>
      <vt:lpstr>The heart</vt:lpstr>
      <vt:lpstr>Cross Section of A Horse’s Heart</vt:lpstr>
      <vt:lpstr>Blood Vessels</vt:lpstr>
      <vt:lpstr>Blood Vessels</vt:lpstr>
      <vt:lpstr>Blood</vt:lpstr>
      <vt:lpstr>Blood</vt:lpstr>
      <vt:lpstr>Blood Consists of:</vt:lpstr>
      <vt:lpstr>Blood Consists of:</vt:lpstr>
      <vt:lpstr>Blood Consists of:</vt:lpstr>
      <vt:lpstr>Blood Consists of:</vt:lpstr>
      <vt:lpstr>The Actual Process:</vt:lpstr>
      <vt:lpstr>Blood’s Role as a Transport</vt:lpstr>
      <vt:lpstr>Maintaining Blood Supply</vt:lpstr>
      <vt:lpstr>Maintaining Blood Supply</vt:lpstr>
      <vt:lpstr>Maintaining Blood Supply</vt:lpstr>
      <vt:lpstr>Blood Analysis</vt:lpstr>
      <vt:lpstr>Blood Analysis</vt:lpstr>
      <vt:lpstr>Circulatory System of Cattle</vt:lpstr>
      <vt:lpstr>Equine Circulatory System </vt:lpstr>
      <vt:lpstr>Ovine Circulatory System</vt:lpstr>
      <vt:lpstr>Circulatory System of Poultry</vt:lpstr>
      <vt:lpstr>Circulatory System of Poultry</vt:lpstr>
      <vt:lpstr>Circulatory System of Swine</vt:lpstr>
      <vt:lpstr>Review</vt:lpstr>
      <vt:lpstr>Review</vt:lpstr>
      <vt:lpstr>Review</vt:lpstr>
      <vt:lpstr>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 It:</dc:title>
  <dc:creator>Katy</dc:creator>
  <cp:lastModifiedBy>Dusty Martin</cp:lastModifiedBy>
  <cp:revision>10</cp:revision>
  <dcterms:created xsi:type="dcterms:W3CDTF">2011-03-07T15:29:26Z</dcterms:created>
  <dcterms:modified xsi:type="dcterms:W3CDTF">2013-01-24T18:57:45Z</dcterms:modified>
</cp:coreProperties>
</file>