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6" r:id="rId2"/>
    <p:sldId id="369" r:id="rId3"/>
    <p:sldId id="368" r:id="rId4"/>
    <p:sldId id="371" r:id="rId5"/>
    <p:sldId id="370" r:id="rId6"/>
    <p:sldId id="372" r:id="rId7"/>
    <p:sldId id="373" r:id="rId8"/>
    <p:sldId id="375" r:id="rId9"/>
    <p:sldId id="374" r:id="rId10"/>
    <p:sldId id="376" r:id="rId11"/>
    <p:sldId id="377" r:id="rId12"/>
    <p:sldId id="378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1" r:id="rId21"/>
    <p:sldId id="362" r:id="rId22"/>
    <p:sldId id="363" r:id="rId23"/>
    <p:sldId id="364" r:id="rId24"/>
    <p:sldId id="379" r:id="rId25"/>
    <p:sldId id="365" r:id="rId26"/>
    <p:sldId id="366" r:id="rId27"/>
    <p:sldId id="367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05" r:id="rId52"/>
    <p:sldId id="307" r:id="rId53"/>
    <p:sldId id="309" r:id="rId54"/>
    <p:sldId id="312" r:id="rId55"/>
    <p:sldId id="314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4EE565-EEE2-4BA1-9480-5446DBA96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3780E-7245-4227-AF93-2C0F4FF2B4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504-CB5D-4A65-A026-70EC7D3E20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06296-C11C-4259-A048-CB31C1F4B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1C229-F276-427D-A3B6-5B679D15F8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96378-2D1B-498F-BD1B-6D299603E8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3B140-9266-477C-AE4E-18B90CDEEB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26BE7-BD22-4560-830C-3E69A4C3CF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93606-3020-4D25-91D6-D0AAAF4D48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00EDF-94CA-43FB-8DC1-E6E65BEECF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B6D26-B99A-41E9-89B7-6B1575D49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2617A41-D168-4ADF-928D-E258188F46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bccourier.com/Album/2009/09memorial/images/Zedonks_jpg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8229600" cy="1905000"/>
          </a:xfrm>
        </p:spPr>
        <p:txBody>
          <a:bodyPr/>
          <a:lstStyle/>
          <a:p>
            <a:pPr eaLnBrk="1" hangingPunct="1"/>
            <a:r>
              <a:rPr lang="en-US" sz="4400" b="1" dirty="0" smtClean="0"/>
              <a:t>Identification</a:t>
            </a:r>
            <a:r>
              <a:rPr lang="en-US" sz="4400" b="1" dirty="0"/>
              <a:t> </a:t>
            </a:r>
            <a:r>
              <a:rPr lang="en-US" sz="4400" b="1" dirty="0" smtClean="0"/>
              <a:t>&amp; </a:t>
            </a:r>
            <a:br>
              <a:rPr lang="en-US" sz="4400" b="1" dirty="0" smtClean="0"/>
            </a:br>
            <a:r>
              <a:rPr lang="en-US" sz="4400" b="1" dirty="0" smtClean="0"/>
              <a:t>Breeds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Lecture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1054250"/>
          </a:xfrm>
        </p:spPr>
        <p:txBody>
          <a:bodyPr/>
          <a:lstStyle/>
          <a:p>
            <a:r>
              <a:rPr lang="en-US" b="1" dirty="0" smtClean="0"/>
              <a:t>Mules</a:t>
            </a:r>
            <a:endParaRPr lang="en-US" b="1" dirty="0"/>
          </a:p>
        </p:txBody>
      </p:sp>
      <p:pic>
        <p:nvPicPr>
          <p:cNvPr id="4098" name="Picture 2" descr="http://www.cindonmules.com/Prec%20Cropped%2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2998"/>
            <a:ext cx="1524397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owhatchetmulefarminc.com/showmules/redeyegravy/engl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9" y="1676399"/>
            <a:ext cx="3576484" cy="260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4.bp.blogspot.com/_5R9I4Sdoh4c/TIg1hy4WDnI/AAAAAAAAEec/00FlMV3xMuI/s1600/IMG_1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3127769" cy="208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owhatchetmulefarminc.com/showmules/Wlyde%20Bill/Wlyde%20Bi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399"/>
            <a:ext cx="3797913" cy="30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Zedonks</a:t>
            </a:r>
            <a:endParaRPr lang="en-US" b="1" dirty="0"/>
          </a:p>
        </p:txBody>
      </p:sp>
      <p:pic>
        <p:nvPicPr>
          <p:cNvPr id="5122" name="Picture 2" descr="http://2.bp.blogspot.com/_-3a_PULLdkA/TFii1cuGByI/AAAAAAAAA6o/QMimBPo4v7c/s400/zedonk%2Btrim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17" y="1762886"/>
            <a:ext cx="193117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3.hubimg.com/u/1179702_f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52" y="3886200"/>
            <a:ext cx="2203835" cy="25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ccourier.com/Album/2009/09memorial/images/Zedonks_jp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62924"/>
            <a:ext cx="4857750" cy="364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Zorses</a:t>
            </a:r>
            <a:endParaRPr lang="en-US" b="1" dirty="0"/>
          </a:p>
        </p:txBody>
      </p:sp>
      <p:pic>
        <p:nvPicPr>
          <p:cNvPr id="6148" name="Picture 4" descr="http://ts3.mm.bing.net/images/thumbnail.aspx?q=1574576133766&amp;id=1eefd8a7d08888a2233667d61a431a28&amp;url=http%3a%2f%2fwww.pouringbeans.com%2fwp-content%2fuploads%2f2007%2f08%2fzors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93596"/>
            <a:ext cx="2518371" cy="22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16.webshots.com/17/4/3/37/185940337lSuhQt_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85" y="2403608"/>
            <a:ext cx="4204374" cy="307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spotsnstripes.com/Images/ZorseBayRiddenBridlel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38" y="4572000"/>
            <a:ext cx="3101837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243840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sz="5400" b="1" dirty="0" smtClean="0"/>
              <a:t>Light Horse Breeds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487863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Highly regarded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ince the Middle Ages 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Known as</a:t>
            </a:r>
          </a:p>
          <a:p>
            <a:pPr lvl="1"/>
            <a:r>
              <a:rPr lang="en-US" b="1" dirty="0" smtClean="0"/>
              <a:t>Purebred Spanish Horse </a:t>
            </a:r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 smtClean="0"/>
              <a:t>~80,000 in U.S.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187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Andalusian</a:t>
            </a:r>
            <a:endParaRPr lang="en-US" b="1" dirty="0" smtClean="0"/>
          </a:p>
        </p:txBody>
      </p:sp>
      <p:pic>
        <p:nvPicPr>
          <p:cNvPr id="60420" name="Picture 4" descr="and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0"/>
            <a:ext cx="28162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1187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39370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White and light gray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Occasionally bay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Renowned for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b="1" dirty="0" smtClean="0"/>
              <a:t>bility to learn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</a:t>
            </a:r>
            <a:r>
              <a:rPr lang="en-US" b="1" dirty="0" smtClean="0"/>
              <a:t>uperb temperament</a:t>
            </a:r>
          </a:p>
        </p:txBody>
      </p:sp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Andalusian</a:t>
            </a:r>
            <a:endParaRPr lang="en-US" b="1" dirty="0" smtClean="0"/>
          </a:p>
        </p:txBody>
      </p:sp>
      <p:pic>
        <p:nvPicPr>
          <p:cNvPr id="61444" name="Picture 4" descr="anda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773363"/>
            <a:ext cx="41068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5562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Nez Perce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First tribe to breed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Washington, Oregon and Idaho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International breed registry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ApHC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Located in 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Moscow, Idaho </a:t>
            </a:r>
          </a:p>
        </p:txBody>
      </p:sp>
      <p:sp>
        <p:nvSpPr>
          <p:cNvPr id="1208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Appaloosa</a:t>
            </a:r>
          </a:p>
        </p:txBody>
      </p:sp>
      <p:pic>
        <p:nvPicPr>
          <p:cNvPr id="62468" name="Picture 4" descr="Stall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86000"/>
            <a:ext cx="23812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  <p:bldP spid="1208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21588" cy="1676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 b="1" dirty="0" smtClean="0"/>
              <a:t>How many on record?</a:t>
            </a:r>
          </a:p>
          <a:p>
            <a:pPr lvl="1" eaLnBrk="1" hangingPunct="1"/>
            <a:r>
              <a:rPr lang="en-US" sz="2000" b="1" dirty="0" smtClean="0"/>
              <a:t>~500,000 </a:t>
            </a:r>
          </a:p>
          <a:p>
            <a:pPr eaLnBrk="1" hangingPunct="1">
              <a:buFont typeface="Wingdings" pitchFamily="2" charset="2"/>
              <a:buNone/>
            </a:pPr>
            <a:endParaRPr lang="en-US" sz="900" b="1" dirty="0" smtClean="0"/>
          </a:p>
          <a:p>
            <a:pPr eaLnBrk="1" hangingPunct="1"/>
            <a:r>
              <a:rPr lang="en-US" sz="2400" b="1" dirty="0" smtClean="0"/>
              <a:t>Common coat colors?</a:t>
            </a:r>
          </a:p>
          <a:p>
            <a:pPr lvl="1" eaLnBrk="1" hangingPunct="1"/>
            <a:r>
              <a:rPr lang="en-US" sz="2000" b="1" dirty="0" smtClean="0"/>
              <a:t>Leopard</a:t>
            </a:r>
          </a:p>
          <a:p>
            <a:pPr lvl="1" eaLnBrk="1" hangingPunct="1"/>
            <a:r>
              <a:rPr lang="en-US" sz="2000" b="1" dirty="0" smtClean="0"/>
              <a:t>Blanket</a:t>
            </a:r>
          </a:p>
        </p:txBody>
      </p:sp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Appaloosa</a:t>
            </a: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2387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64820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7244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181600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Bred for endurance in desert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Egyptian and Polish 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Arabians genetics in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All breeds of light horses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What are main characteristics?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Head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Prominent Eye</a:t>
            </a:r>
          </a:p>
        </p:txBody>
      </p:sp>
      <p:sp>
        <p:nvSpPr>
          <p:cNvPr id="1228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Arabian</a:t>
            </a:r>
          </a:p>
        </p:txBody>
      </p:sp>
      <p:pic>
        <p:nvPicPr>
          <p:cNvPr id="64516" name="Picture 4" descr="arab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286000"/>
            <a:ext cx="25241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87680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Swan like neck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Flat back and croup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High tail carriage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Colors?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Gray, Chestnut, Bay and </a:t>
            </a:r>
            <a:r>
              <a:rPr lang="en-US" b="1" dirty="0"/>
              <a:t>R</a:t>
            </a:r>
            <a:r>
              <a:rPr lang="en-US" sz="2200" b="1" dirty="0" smtClean="0"/>
              <a:t>oan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O</a:t>
            </a:r>
            <a:r>
              <a:rPr lang="en-US" sz="2200" b="1" dirty="0" smtClean="0"/>
              <a:t>ccasional </a:t>
            </a:r>
            <a:r>
              <a:rPr lang="en-US" b="1" dirty="0"/>
              <a:t>S</a:t>
            </a:r>
            <a:r>
              <a:rPr lang="en-US" sz="2200" b="1" dirty="0" smtClean="0"/>
              <a:t>olid </a:t>
            </a:r>
            <a:r>
              <a:rPr lang="en-US" b="1" dirty="0"/>
              <a:t>B</a:t>
            </a:r>
            <a:r>
              <a:rPr lang="en-US" sz="2200" b="1" dirty="0" smtClean="0"/>
              <a:t>lack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14.2 and 15.2 hands 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Weigh ~800 and 1,000 pounds</a:t>
            </a:r>
          </a:p>
        </p:txBody>
      </p:sp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Arabian</a:t>
            </a:r>
          </a:p>
        </p:txBody>
      </p:sp>
      <p:pic>
        <p:nvPicPr>
          <p:cNvPr id="65540" name="Picture 4" descr="0510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514600"/>
            <a:ext cx="3531644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Stallion or Stud?</a:t>
            </a:r>
          </a:p>
          <a:p>
            <a:r>
              <a:rPr lang="en-US" b="1" dirty="0" smtClean="0"/>
              <a:t>Gelding</a:t>
            </a:r>
          </a:p>
          <a:p>
            <a:r>
              <a:rPr lang="en-US" b="1" dirty="0" smtClean="0"/>
              <a:t>Mare</a:t>
            </a:r>
          </a:p>
          <a:p>
            <a:r>
              <a:rPr lang="en-US" b="1" dirty="0" smtClean="0"/>
              <a:t>Colt</a:t>
            </a:r>
          </a:p>
          <a:p>
            <a:r>
              <a:rPr lang="en-US" b="1" dirty="0" smtClean="0"/>
              <a:t>Filly</a:t>
            </a:r>
          </a:p>
          <a:p>
            <a:r>
              <a:rPr lang="en-US" b="1" dirty="0" smtClean="0"/>
              <a:t>Weanling</a:t>
            </a:r>
          </a:p>
          <a:p>
            <a:r>
              <a:rPr lang="en-US" b="1" dirty="0" smtClean="0"/>
              <a:t>Yearling</a:t>
            </a:r>
          </a:p>
          <a:p>
            <a:r>
              <a:rPr lang="en-US" b="1" dirty="0" smtClean="0"/>
              <a:t>Foal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Horse Identification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18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53340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Originated from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Spanish </a:t>
            </a:r>
            <a:r>
              <a:rPr lang="en-US" sz="2000" b="1" dirty="0" err="1" smtClean="0"/>
              <a:t>Sorraia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International Buckskin Horse </a:t>
            </a:r>
            <a:r>
              <a:rPr lang="en-US" sz="2200" b="1" dirty="0" err="1" smtClean="0"/>
              <a:t>Assoc</a:t>
            </a:r>
            <a:endParaRPr lang="en-US" sz="2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American Buckskin Registry </a:t>
            </a:r>
            <a:r>
              <a:rPr lang="en-US" sz="2200" b="1" dirty="0" err="1" smtClean="0"/>
              <a:t>Assoc</a:t>
            </a:r>
            <a:endParaRPr lang="en-US" sz="2200" b="1" dirty="0" smtClean="0"/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Registry claims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Stamina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Determination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Harder feet, better bone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Generally hardier than other horses </a:t>
            </a:r>
          </a:p>
        </p:txBody>
      </p:sp>
      <p:sp>
        <p:nvSpPr>
          <p:cNvPr id="1259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Buckskin</a:t>
            </a:r>
          </a:p>
        </p:txBody>
      </p:sp>
      <p:pic>
        <p:nvPicPr>
          <p:cNvPr id="67588" name="Picture 4" descr="Buckskin-aq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649794"/>
            <a:ext cx="28575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  <p:bldP spid="1259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559300" cy="3724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Not a type of Appaloosa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Can be double registered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Bred for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Cow savvy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Performance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No color preference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Some colored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Some are not</a:t>
            </a:r>
          </a:p>
        </p:txBody>
      </p:sp>
      <p:sp>
        <p:nvSpPr>
          <p:cNvPr id="1269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Colorado Ranger Horse</a:t>
            </a:r>
          </a:p>
        </p:txBody>
      </p:sp>
      <p:pic>
        <p:nvPicPr>
          <p:cNvPr id="68612" name="Picture 4" descr="RAN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743200"/>
            <a:ext cx="349388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  <p:bldP spid="1269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5867400" cy="4191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Responsible for i</a:t>
            </a:r>
            <a:r>
              <a:rPr lang="en-US" b="1" dirty="0" smtClean="0"/>
              <a:t>mprovement in </a:t>
            </a:r>
          </a:p>
          <a:p>
            <a:pPr lvl="2" eaLnBrk="1" hangingPunct="1"/>
            <a:r>
              <a:rPr lang="en-US" sz="2200" b="1" dirty="0"/>
              <a:t>Q</a:t>
            </a:r>
            <a:r>
              <a:rPr lang="en-US" sz="2200" b="1" dirty="0" smtClean="0"/>
              <a:t>uality of life</a:t>
            </a:r>
          </a:p>
          <a:p>
            <a:pPr lvl="2" eaLnBrk="1" hangingPunct="1"/>
            <a:r>
              <a:rPr lang="en-US" sz="2200" b="1" dirty="0" smtClean="0"/>
              <a:t>Public roadways in Britain 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Swift trotting horse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128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Hackney</a:t>
            </a:r>
          </a:p>
        </p:txBody>
      </p:sp>
      <p:pic>
        <p:nvPicPr>
          <p:cNvPr id="69636" name="Picture 4" descr="r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810000"/>
            <a:ext cx="4343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  <p:bldP spid="1280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7912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Considered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U</a:t>
            </a:r>
            <a:r>
              <a:rPr lang="en-US" b="1" dirty="0" smtClean="0"/>
              <a:t>ltimate Driving Machine of 1880s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America and in Britain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Hackney Stud Book Society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England 1883 </a:t>
            </a:r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Hackney</a:t>
            </a:r>
          </a:p>
        </p:txBody>
      </p:sp>
      <p:pic>
        <p:nvPicPr>
          <p:cNvPr id="8194" name="Picture 2" descr="http://www.ozanimals.com/image/albums/horse/Hackney-P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87" y="4189627"/>
            <a:ext cx="3467100" cy="22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Developed </a:t>
            </a:r>
          </a:p>
          <a:p>
            <a:pPr lvl="1"/>
            <a:r>
              <a:rPr lang="en-US" b="1" dirty="0" smtClean="0"/>
              <a:t>Austria and Northern Italy</a:t>
            </a:r>
          </a:p>
          <a:p>
            <a:pPr lvl="1"/>
            <a:r>
              <a:rPr lang="en-US" b="1" dirty="0" smtClean="0"/>
              <a:t>Known for handling rough terrain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American </a:t>
            </a:r>
            <a:r>
              <a:rPr lang="en-US" b="1" dirty="0" err="1" smtClean="0"/>
              <a:t>Haflinger</a:t>
            </a:r>
            <a:r>
              <a:rPr lang="en-US" b="1" dirty="0" smtClean="0"/>
              <a:t> Registry</a:t>
            </a:r>
          </a:p>
          <a:p>
            <a:pPr lvl="1"/>
            <a:r>
              <a:rPr lang="en-US" b="1" dirty="0" smtClean="0"/>
              <a:t>1998</a:t>
            </a:r>
            <a:endParaRPr lang="en-US" sz="1000" b="1" dirty="0" smtClean="0"/>
          </a:p>
          <a:p>
            <a:pPr lvl="1"/>
            <a:r>
              <a:rPr lang="en-US" b="1" dirty="0" smtClean="0"/>
              <a:t>Pale chestnut to dark chestnut</a:t>
            </a:r>
          </a:p>
          <a:p>
            <a:pPr lvl="1"/>
            <a:r>
              <a:rPr lang="en-US" b="1" dirty="0" smtClean="0"/>
              <a:t>Pale mane and tail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Haflinger</a:t>
            </a:r>
            <a:endParaRPr lang="en-US" b="1" dirty="0"/>
          </a:p>
        </p:txBody>
      </p:sp>
      <p:pic>
        <p:nvPicPr>
          <p:cNvPr id="15362" name="Picture 2" descr="http://www.haflingerhorse.com/assets/breed_stand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7527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1.bp.blogspot.com/_GLW4GnC_dzY/Sewcu3NrjcI/AAAAAAAACHM/E2Tv1OB6WgA/s400/nordtir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2" y="4267200"/>
            <a:ext cx="2286000" cy="24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029200" cy="37242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Breeding dates back to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Early 1560's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Spanish Riding School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Dominate color?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Gray 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Noted for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Sturdy body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Brilliant 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Proud carriage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Intelligent and docile disposition </a:t>
            </a:r>
          </a:p>
        </p:txBody>
      </p:sp>
      <p:sp>
        <p:nvSpPr>
          <p:cNvPr id="130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Lipizzan</a:t>
            </a:r>
            <a:r>
              <a:rPr lang="en-US" b="1" dirty="0" smtClean="0"/>
              <a:t> or Lipizzaner </a:t>
            </a:r>
          </a:p>
        </p:txBody>
      </p:sp>
      <p:pic>
        <p:nvPicPr>
          <p:cNvPr id="71684" name="Picture 4" descr="tu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514600"/>
            <a:ext cx="2857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344988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Born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Black-brown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Brown or mouse-grey</a:t>
            </a:r>
          </a:p>
          <a:p>
            <a:pPr lvl="1"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 Turn white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Between the ages of 6 and 10 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Averaging height?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14.3 to 15.3 hands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229600" cy="1139825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Lipizzan</a:t>
            </a:r>
            <a:r>
              <a:rPr lang="en-US" b="1" dirty="0" smtClean="0"/>
              <a:t> or Lipizzaner</a:t>
            </a:r>
          </a:p>
        </p:txBody>
      </p:sp>
      <p:sp>
        <p:nvSpPr>
          <p:cNvPr id="72708" name="AutoShape 4" descr="Lipizzan"/>
          <p:cNvSpPr>
            <a:spLocks noChangeAspect="1" noChangeArrowheads="1"/>
          </p:cNvSpPr>
          <p:nvPr/>
        </p:nvSpPr>
        <p:spPr bwMode="auto">
          <a:xfrm>
            <a:off x="4419600" y="3276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9" name="AutoShape 5" descr="Lipizzan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0" name="AutoShape 6" descr="mombaby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1" name="AutoShape 7" descr="mombab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2" name="AutoShape 8" descr="mombab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3" name="Picture 9" descr="Tekl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743200"/>
            <a:ext cx="24003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3340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Developed 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Ozarks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19th century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Considered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Easy riding, durable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b="1" dirty="0" smtClean="0"/>
              <a:t>ravel long distances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Sure-footed</a:t>
            </a:r>
          </a:p>
        </p:txBody>
      </p:sp>
      <p:sp>
        <p:nvSpPr>
          <p:cNvPr id="132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Missouri Fox Trotter</a:t>
            </a:r>
          </a:p>
        </p:txBody>
      </p:sp>
      <p:pic>
        <p:nvPicPr>
          <p:cNvPr id="6" name="Picture 4" descr="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99" y="2590800"/>
            <a:ext cx="38576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1320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5715000" cy="369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Distinguishing characteristic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Fox trot gait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Walks with the front feet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Trots with the hind feet </a:t>
            </a:r>
          </a:p>
        </p:txBody>
      </p:sp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Missouri Fox Trotter</a:t>
            </a:r>
          </a:p>
        </p:txBody>
      </p:sp>
      <p:pic>
        <p:nvPicPr>
          <p:cNvPr id="5" name="Picture 2" descr="http://www.breyerhorses.com/files/imagesBreyer/product/280/Missouri_Fox_Trotter.cat2h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892034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  <p:bldP spid="931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724400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Justin Morgan </a:t>
            </a:r>
            <a:endParaRPr lang="en-US" sz="1200" b="1" dirty="0" smtClean="0"/>
          </a:p>
          <a:p>
            <a:pPr lvl="1"/>
            <a:r>
              <a:rPr lang="en-US" b="1" dirty="0" smtClean="0"/>
              <a:t>School teacher</a:t>
            </a:r>
            <a:endParaRPr lang="en-US" sz="1000" b="1" dirty="0" smtClean="0"/>
          </a:p>
          <a:p>
            <a:pPr lvl="1"/>
            <a:r>
              <a:rPr lang="en-US" b="1" dirty="0" smtClean="0"/>
              <a:t>Owned the first Morgan 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Breeding was unknown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14.2-15.2 hands </a:t>
            </a:r>
          </a:p>
        </p:txBody>
      </p:sp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Morgan</a:t>
            </a:r>
          </a:p>
        </p:txBody>
      </p:sp>
      <p:pic>
        <p:nvPicPr>
          <p:cNvPr id="75780" name="Picture 4" descr="stalli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2414" y="3048000"/>
            <a:ext cx="3451001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Intact male donkey?</a:t>
            </a:r>
          </a:p>
          <a:p>
            <a:pPr lvl="1"/>
            <a:r>
              <a:rPr lang="en-US" b="1" dirty="0" smtClean="0"/>
              <a:t>Jack</a:t>
            </a:r>
          </a:p>
          <a:p>
            <a:pPr lvl="1"/>
            <a:endParaRPr lang="en-US" sz="1000" b="1" dirty="0"/>
          </a:p>
          <a:p>
            <a:r>
              <a:rPr lang="en-US" b="1" dirty="0"/>
              <a:t>Female </a:t>
            </a:r>
            <a:r>
              <a:rPr lang="en-US" b="1" dirty="0" smtClean="0"/>
              <a:t>donkey?</a:t>
            </a:r>
            <a:endParaRPr lang="en-US" b="1" dirty="0"/>
          </a:p>
          <a:p>
            <a:pPr lvl="1"/>
            <a:r>
              <a:rPr lang="en-US" b="1" dirty="0" smtClean="0"/>
              <a:t>Jenny</a:t>
            </a:r>
          </a:p>
          <a:p>
            <a:pPr lvl="1"/>
            <a:endParaRPr lang="en-US" sz="1000" b="1" dirty="0" smtClean="0"/>
          </a:p>
          <a:p>
            <a:r>
              <a:rPr lang="en-US" b="1" dirty="0"/>
              <a:t>M</a:t>
            </a:r>
            <a:r>
              <a:rPr lang="en-US" b="1" dirty="0" smtClean="0"/>
              <a:t>ale donkey bred to female horse?</a:t>
            </a:r>
          </a:p>
          <a:p>
            <a:pPr lvl="1"/>
            <a:r>
              <a:rPr lang="en-US" b="1" dirty="0" smtClean="0"/>
              <a:t>Mule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Male horse bred to female donkey?</a:t>
            </a:r>
          </a:p>
          <a:p>
            <a:pPr lvl="1"/>
            <a:r>
              <a:rPr lang="en-US" b="1" dirty="0" smtClean="0"/>
              <a:t>Hinny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Donkeys and Mules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94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495800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Color?</a:t>
            </a:r>
          </a:p>
          <a:p>
            <a:pPr lvl="1" eaLnBrk="1" hangingPunct="1"/>
            <a:r>
              <a:rPr lang="en-US" b="1" dirty="0" smtClean="0"/>
              <a:t>Chestnut</a:t>
            </a:r>
          </a:p>
          <a:p>
            <a:pPr lvl="1" eaLnBrk="1" hangingPunct="1"/>
            <a:r>
              <a:rPr lang="en-US" b="1" dirty="0" smtClean="0"/>
              <a:t>Bay</a:t>
            </a:r>
          </a:p>
          <a:p>
            <a:pPr lvl="1" eaLnBrk="1" hangingPunct="1"/>
            <a:r>
              <a:rPr lang="en-US" b="1" dirty="0" smtClean="0"/>
              <a:t>Brown</a:t>
            </a:r>
          </a:p>
          <a:p>
            <a:pPr lvl="2"/>
            <a:r>
              <a:rPr lang="en-US" b="1" dirty="0" smtClean="0"/>
              <a:t>Less Prominent:</a:t>
            </a:r>
          </a:p>
          <a:p>
            <a:pPr lvl="3"/>
            <a:r>
              <a:rPr lang="en-US" b="1" dirty="0" smtClean="0"/>
              <a:t>Black</a:t>
            </a:r>
          </a:p>
          <a:p>
            <a:pPr lvl="3"/>
            <a:r>
              <a:rPr lang="en-US" b="1" dirty="0" smtClean="0"/>
              <a:t>Palomino </a:t>
            </a:r>
          </a:p>
          <a:p>
            <a:pPr lvl="3"/>
            <a:r>
              <a:rPr lang="en-US" b="1" dirty="0" smtClean="0"/>
              <a:t>Buckskin</a:t>
            </a:r>
          </a:p>
          <a:p>
            <a:pPr lvl="3"/>
            <a:r>
              <a:rPr lang="en-US" b="1" dirty="0"/>
              <a:t>F</a:t>
            </a:r>
            <a:r>
              <a:rPr lang="en-US" b="1" dirty="0" smtClean="0"/>
              <a:t>ew grays </a:t>
            </a:r>
          </a:p>
        </p:txBody>
      </p:sp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Morgan</a:t>
            </a:r>
          </a:p>
        </p:txBody>
      </p:sp>
      <p:pic>
        <p:nvPicPr>
          <p:cNvPr id="76804" name="Picture 4" descr="r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819400"/>
            <a:ext cx="3622897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572000" cy="4267200"/>
          </a:xfrm>
        </p:spPr>
        <p:txBody>
          <a:bodyPr/>
          <a:lstStyle/>
          <a:p>
            <a:pPr eaLnBrk="1" hangingPunct="1"/>
            <a:r>
              <a:rPr lang="en-US" b="1" dirty="0" smtClean="0"/>
              <a:t>Feral horse</a:t>
            </a:r>
          </a:p>
          <a:p>
            <a:pPr lvl="1" eaLnBrk="1" hangingPunct="1"/>
            <a:r>
              <a:rPr lang="en-US" b="1" dirty="0" smtClean="0"/>
              <a:t>Western U.S.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Derived from?</a:t>
            </a:r>
          </a:p>
          <a:p>
            <a:pPr lvl="1" eaLnBrk="1" hangingPunct="1"/>
            <a:r>
              <a:rPr lang="en-US" b="1" dirty="0" smtClean="0"/>
              <a:t>Spanish horses 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Changed lives of</a:t>
            </a:r>
          </a:p>
          <a:p>
            <a:pPr lvl="1"/>
            <a:r>
              <a:rPr lang="en-US" b="1" dirty="0" smtClean="0"/>
              <a:t>Native Americans 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Mustang</a:t>
            </a:r>
          </a:p>
        </p:txBody>
      </p:sp>
      <p:pic>
        <p:nvPicPr>
          <p:cNvPr id="77828" name="Picture 4" descr="musta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90800"/>
            <a:ext cx="36957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962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5029200" cy="4038600"/>
          </a:xfrm>
        </p:spPr>
        <p:txBody>
          <a:bodyPr/>
          <a:lstStyle/>
          <a:p>
            <a:pPr eaLnBrk="1" hangingPunct="1"/>
            <a:r>
              <a:rPr lang="en-US" b="1" dirty="0" smtClean="0"/>
              <a:t>Population began in </a:t>
            </a:r>
          </a:p>
          <a:p>
            <a:pPr lvl="1"/>
            <a:r>
              <a:rPr lang="en-US" b="1" dirty="0" smtClean="0"/>
              <a:t>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</a:t>
            </a:r>
          </a:p>
          <a:p>
            <a:pPr lvl="1" eaLnBrk="1" hangingPunct="1"/>
            <a:r>
              <a:rPr lang="en-US" b="1" dirty="0" smtClean="0"/>
              <a:t>~ 2 million 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Current population </a:t>
            </a:r>
          </a:p>
          <a:p>
            <a:pPr lvl="1" eaLnBrk="1" hangingPunct="1"/>
            <a:r>
              <a:rPr lang="en-US" b="1" dirty="0" smtClean="0"/>
              <a:t>~ 30,000 </a:t>
            </a:r>
          </a:p>
        </p:txBody>
      </p:sp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Mustang</a:t>
            </a:r>
          </a:p>
        </p:txBody>
      </p:sp>
      <p:pic>
        <p:nvPicPr>
          <p:cNvPr id="78852" name="Picture 4" descr="mustan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590800"/>
            <a:ext cx="33909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6482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Stock-type conformation</a:t>
            </a:r>
          </a:p>
          <a:p>
            <a:pPr lvl="1" eaLnBrk="1" hangingPunct="1"/>
            <a:r>
              <a:rPr lang="en-US" sz="2000" b="1" dirty="0" smtClean="0"/>
              <a:t>Natural intelligence</a:t>
            </a:r>
          </a:p>
          <a:p>
            <a:pPr lvl="1" eaLnBrk="1" hangingPunct="1"/>
            <a:r>
              <a:rPr lang="en-US" sz="2000" b="1" dirty="0" smtClean="0"/>
              <a:t>Willing disposition 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sz="2400" b="1" dirty="0" smtClean="0"/>
              <a:t>In past</a:t>
            </a:r>
          </a:p>
          <a:p>
            <a:pPr lvl="1" eaLnBrk="1" hangingPunct="1"/>
            <a:r>
              <a:rPr lang="en-US" sz="2000" b="1" dirty="0" smtClean="0"/>
              <a:t>AQHA crop outs</a:t>
            </a:r>
          </a:p>
          <a:p>
            <a:pPr lvl="1" eaLnBrk="1" hangingPunct="1"/>
            <a:endParaRPr lang="en-US" sz="1200" b="1" dirty="0" smtClean="0"/>
          </a:p>
          <a:p>
            <a:pPr eaLnBrk="1" hangingPunct="1"/>
            <a:r>
              <a:rPr lang="en-US" sz="2400" b="1" dirty="0" smtClean="0"/>
              <a:t>Current</a:t>
            </a:r>
          </a:p>
          <a:p>
            <a:pPr lvl="1" eaLnBrk="1" hangingPunct="1"/>
            <a:r>
              <a:rPr lang="en-US" sz="2000" b="1" dirty="0" smtClean="0"/>
              <a:t>One paint parent</a:t>
            </a:r>
          </a:p>
          <a:p>
            <a:pPr lvl="1" eaLnBrk="1" hangingPunct="1"/>
            <a:r>
              <a:rPr lang="en-US" sz="2000" b="1" dirty="0" smtClean="0"/>
              <a:t>Also have one </a:t>
            </a:r>
          </a:p>
          <a:p>
            <a:pPr lvl="2" eaLnBrk="1" hangingPunct="1"/>
            <a:r>
              <a:rPr lang="en-US" sz="1600" b="1" dirty="0" smtClean="0"/>
              <a:t>QH or Thoroughbred parent</a:t>
            </a:r>
          </a:p>
        </p:txBody>
      </p:sp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Paint</a:t>
            </a:r>
          </a:p>
        </p:txBody>
      </p:sp>
      <p:pic>
        <p:nvPicPr>
          <p:cNvPr id="79876" name="Picture 4" descr="pain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800"/>
            <a:ext cx="36195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  <p:bldP spid="9830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105400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Colors Patterns?</a:t>
            </a:r>
          </a:p>
          <a:p>
            <a:pPr lvl="1" eaLnBrk="1" hangingPunct="1"/>
            <a:r>
              <a:rPr lang="en-US" sz="2000" b="1" dirty="0" smtClean="0"/>
              <a:t>Overo</a:t>
            </a:r>
          </a:p>
          <a:p>
            <a:pPr lvl="1" eaLnBrk="1" hangingPunct="1"/>
            <a:r>
              <a:rPr lang="en-US" sz="2000" b="1" dirty="0" err="1" smtClean="0"/>
              <a:t>Tobiano</a:t>
            </a:r>
            <a:endParaRPr lang="en-US" sz="2000" b="1" dirty="0" smtClean="0"/>
          </a:p>
          <a:p>
            <a:pPr lvl="1" eaLnBrk="1" hangingPunct="1"/>
            <a:r>
              <a:rPr lang="en-US" sz="2000" b="1" dirty="0" err="1" smtClean="0"/>
              <a:t>Tovero</a:t>
            </a:r>
            <a:endParaRPr lang="en-US" sz="20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Not to be confused with Pinto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Double registry is possible</a:t>
            </a:r>
          </a:p>
        </p:txBody>
      </p:sp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Paint</a:t>
            </a:r>
          </a:p>
        </p:txBody>
      </p:sp>
      <p:pic>
        <p:nvPicPr>
          <p:cNvPr id="80900" name="Picture 4" descr="pain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514600"/>
            <a:ext cx="275481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  <p:bldP spid="993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876800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Color Breed </a:t>
            </a:r>
          </a:p>
          <a:p>
            <a:pPr lvl="1"/>
            <a:r>
              <a:rPr lang="en-US" b="1" dirty="0" smtClean="0"/>
              <a:t>Not a stock Breed</a:t>
            </a:r>
          </a:p>
          <a:p>
            <a:pPr lvl="1"/>
            <a:r>
              <a:rPr lang="en-US" sz="2200" b="1" dirty="0" smtClean="0"/>
              <a:t>Does not require genetic ancestry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Does not accept horses with </a:t>
            </a:r>
          </a:p>
          <a:p>
            <a:pPr lvl="1" eaLnBrk="1" hangingPunct="1"/>
            <a:r>
              <a:rPr lang="en-US" sz="2000" b="1" dirty="0" smtClean="0"/>
              <a:t>Appaloosa</a:t>
            </a:r>
          </a:p>
          <a:p>
            <a:pPr lvl="1" eaLnBrk="1" hangingPunct="1"/>
            <a:r>
              <a:rPr lang="en-US" sz="2000" b="1" dirty="0" smtClean="0"/>
              <a:t>Draft</a:t>
            </a:r>
          </a:p>
          <a:p>
            <a:pPr lvl="1" eaLnBrk="1" hangingPunct="1"/>
            <a:r>
              <a:rPr lang="en-US" sz="2000" b="1" dirty="0" smtClean="0"/>
              <a:t>Mule breeding</a:t>
            </a:r>
          </a:p>
        </p:txBody>
      </p:sp>
      <p:sp>
        <p:nvSpPr>
          <p:cNvPr id="1003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Pinto</a:t>
            </a:r>
          </a:p>
        </p:txBody>
      </p:sp>
      <p:pic>
        <p:nvPicPr>
          <p:cNvPr id="81924" name="Picture 4" descr="pi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663" y="2514600"/>
            <a:ext cx="3049324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  <p:bldP spid="1003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48945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Does not have consistent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Conformation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/>
              <a:t>B</a:t>
            </a:r>
            <a:r>
              <a:rPr lang="en-US" sz="2000" b="1" dirty="0" smtClean="0"/>
              <a:t>red for color 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Four types of conformation: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Saddle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Stock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Hunter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Racing type </a:t>
            </a:r>
          </a:p>
        </p:txBody>
      </p:sp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Pinto</a:t>
            </a:r>
          </a:p>
        </p:txBody>
      </p:sp>
      <p:pic>
        <p:nvPicPr>
          <p:cNvPr id="82948" name="Picture 4" descr=" Pinto Horses - Picture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6650" y="1676400"/>
            <a:ext cx="370998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48768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Spanish Heritage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Lateral four-beat gait 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Basic gaits in order of speed are the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Paso </a:t>
            </a:r>
            <a:r>
              <a:rPr lang="en-US" sz="2000" b="1" dirty="0" err="1" smtClean="0"/>
              <a:t>fino</a:t>
            </a: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Paso </a:t>
            </a:r>
            <a:r>
              <a:rPr lang="en-US" sz="2000" b="1" dirty="0" err="1" smtClean="0"/>
              <a:t>corto</a:t>
            </a: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Paso largo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Makes for a very smooth ride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A</a:t>
            </a:r>
            <a:r>
              <a:rPr lang="en-US" sz="2400" b="1" dirty="0" smtClean="0"/>
              <a:t>lso trot and canter </a:t>
            </a:r>
          </a:p>
        </p:txBody>
      </p:sp>
      <p:sp>
        <p:nvSpPr>
          <p:cNvPr id="1024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Paso </a:t>
            </a:r>
            <a:r>
              <a:rPr lang="en-US" b="1" dirty="0" err="1" smtClean="0"/>
              <a:t>Fino</a:t>
            </a:r>
            <a:endParaRPr lang="en-US" b="1" dirty="0" smtClean="0"/>
          </a:p>
        </p:txBody>
      </p:sp>
      <p:pic>
        <p:nvPicPr>
          <p:cNvPr id="83972" name="Picture 4" descr="rid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998496"/>
            <a:ext cx="3514725" cy="28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1024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419600" cy="37242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b="1" dirty="0" smtClean="0"/>
              <a:t>13.2 hands to 15.2 hands</a:t>
            </a:r>
          </a:p>
          <a:p>
            <a:pPr lvl="1"/>
            <a:r>
              <a:rPr lang="en-US" sz="2200" b="1" dirty="0" smtClean="0"/>
              <a:t>Chestnut</a:t>
            </a:r>
          </a:p>
          <a:p>
            <a:pPr lvl="1"/>
            <a:r>
              <a:rPr lang="en-US" b="1" dirty="0" smtClean="0"/>
              <a:t>B</a:t>
            </a:r>
            <a:r>
              <a:rPr lang="en-US" sz="2200" b="1" dirty="0" smtClean="0"/>
              <a:t>ay</a:t>
            </a:r>
          </a:p>
          <a:p>
            <a:pPr lvl="1"/>
            <a:r>
              <a:rPr lang="en-US" b="1" dirty="0" smtClean="0"/>
              <a:t>P</a:t>
            </a:r>
            <a:r>
              <a:rPr lang="en-US" sz="2200" b="1" dirty="0" smtClean="0"/>
              <a:t>alomino</a:t>
            </a:r>
          </a:p>
          <a:p>
            <a:pPr lvl="1"/>
            <a:r>
              <a:rPr lang="en-US" b="1" dirty="0" smtClean="0"/>
              <a:t>B</a:t>
            </a:r>
            <a:r>
              <a:rPr lang="en-US" sz="2200" b="1" dirty="0" smtClean="0"/>
              <a:t>lack</a:t>
            </a:r>
          </a:p>
          <a:p>
            <a:pPr lvl="1"/>
            <a:r>
              <a:rPr lang="en-US" b="1" dirty="0" smtClean="0"/>
              <a:t>G</a:t>
            </a:r>
            <a:r>
              <a:rPr lang="en-US" sz="2200" b="1" dirty="0" smtClean="0"/>
              <a:t>rey</a:t>
            </a:r>
          </a:p>
          <a:p>
            <a:pPr lvl="1"/>
            <a:r>
              <a:rPr lang="en-US" b="1" dirty="0"/>
              <a:t>R</a:t>
            </a:r>
            <a:r>
              <a:rPr lang="en-US" sz="2200" b="1" dirty="0" smtClean="0"/>
              <a:t>oan</a:t>
            </a:r>
          </a:p>
          <a:p>
            <a:pPr lvl="1"/>
            <a:r>
              <a:rPr lang="en-US" b="1" dirty="0"/>
              <a:t>P</a:t>
            </a:r>
            <a:r>
              <a:rPr lang="en-US" sz="2200" b="1" dirty="0" smtClean="0"/>
              <a:t>into 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Ridden and trained</a:t>
            </a:r>
          </a:p>
          <a:p>
            <a:pPr lvl="1"/>
            <a:r>
              <a:rPr lang="en-US" sz="2200" b="1" dirty="0" smtClean="0"/>
              <a:t>English and Western </a:t>
            </a:r>
          </a:p>
        </p:txBody>
      </p:sp>
      <p:sp>
        <p:nvSpPr>
          <p:cNvPr id="1034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Paso </a:t>
            </a:r>
            <a:r>
              <a:rPr lang="en-US" b="1" dirty="0" err="1" smtClean="0"/>
              <a:t>Fino</a:t>
            </a:r>
            <a:endParaRPr lang="en-US" b="1" dirty="0" smtClean="0"/>
          </a:p>
        </p:txBody>
      </p:sp>
      <p:pic>
        <p:nvPicPr>
          <p:cNvPr id="84996" name="Picture 4" descr="p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971800"/>
            <a:ext cx="3248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1034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57912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Palomino Horse Breeders of America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Color registry for horses 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Standing between </a:t>
            </a:r>
          </a:p>
          <a:p>
            <a:pPr lvl="2">
              <a:lnSpc>
                <a:spcPct val="90000"/>
              </a:lnSpc>
            </a:pPr>
            <a:r>
              <a:rPr lang="en-US" sz="1800" b="1" dirty="0" smtClean="0"/>
              <a:t>14 &amp; 17 hands</a:t>
            </a:r>
          </a:p>
          <a:p>
            <a:pPr lvl="2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Exhibiting body color</a:t>
            </a:r>
          </a:p>
          <a:p>
            <a:pPr lvl="2">
              <a:lnSpc>
                <a:spcPct val="90000"/>
              </a:lnSpc>
            </a:pPr>
            <a:r>
              <a:rPr lang="en-US" sz="1800" b="1" dirty="0"/>
              <a:t>V</a:t>
            </a:r>
            <a:r>
              <a:rPr lang="en-US" sz="1800" b="1" dirty="0" smtClean="0"/>
              <a:t>ariations from light to dark </a:t>
            </a:r>
          </a:p>
        </p:txBody>
      </p:sp>
      <p:sp>
        <p:nvSpPr>
          <p:cNvPr id="1054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Palomino</a:t>
            </a:r>
          </a:p>
        </p:txBody>
      </p:sp>
      <p:pic>
        <p:nvPicPr>
          <p:cNvPr id="87044" name="Picture 4" descr="pal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933393"/>
            <a:ext cx="2417763" cy="361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1054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Male Mule </a:t>
            </a:r>
          </a:p>
          <a:p>
            <a:pPr lvl="1"/>
            <a:r>
              <a:rPr lang="en-US" b="1" dirty="0" smtClean="0"/>
              <a:t>Mule</a:t>
            </a:r>
          </a:p>
          <a:p>
            <a:pPr lvl="1"/>
            <a:endParaRPr lang="en-US" sz="1000" b="1" dirty="0"/>
          </a:p>
          <a:p>
            <a:r>
              <a:rPr lang="en-US" b="1" dirty="0" smtClean="0"/>
              <a:t>Gelded Mule?</a:t>
            </a:r>
          </a:p>
          <a:p>
            <a:pPr lvl="1"/>
            <a:r>
              <a:rPr lang="en-US" b="1" dirty="0" smtClean="0"/>
              <a:t>John Mule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Female </a:t>
            </a:r>
            <a:r>
              <a:rPr lang="en-US" b="1" dirty="0"/>
              <a:t>Mule?</a:t>
            </a:r>
          </a:p>
          <a:p>
            <a:pPr lvl="1"/>
            <a:r>
              <a:rPr lang="en-US" b="1" dirty="0"/>
              <a:t>Molly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84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4648200" cy="372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Three Divisions:		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Stock Type</a:t>
            </a: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sz="2200" b="1" dirty="0" err="1" smtClean="0"/>
              <a:t>Saddlebred</a:t>
            </a:r>
            <a:r>
              <a:rPr lang="en-US" sz="2200" b="1" dirty="0" smtClean="0"/>
              <a:t> Type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Pleasure Type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May also be registered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Morgan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Quarter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err="1" smtClean="0"/>
              <a:t>Saddlebred</a:t>
            </a: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Arabian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Jockey Club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 Tennessee Walking Horse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4329113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Palomino</a:t>
            </a:r>
          </a:p>
        </p:txBody>
      </p:sp>
      <p:pic>
        <p:nvPicPr>
          <p:cNvPr id="88068" name="Picture 4" descr="ShinerBridlel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5846" y="506177"/>
            <a:ext cx="3447154" cy="263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 descr="ShinerCarol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5846" y="3733800"/>
            <a:ext cx="3523354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56388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Named for what?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Speed at the quarter mile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Quick to start, easy to handle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Good Temperament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Cow sense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First registered QH was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Wimpy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Won Fort Worth Stock Show 1941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Owned by King Ranch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</p:txBody>
      </p:sp>
      <p:sp>
        <p:nvSpPr>
          <p:cNvPr id="1075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Quarter Horse</a:t>
            </a:r>
          </a:p>
        </p:txBody>
      </p:sp>
      <p:pic>
        <p:nvPicPr>
          <p:cNvPr id="89092" name="Picture 4" descr="qu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542" y="2209800"/>
            <a:ext cx="3561012" cy="280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1075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5410200" cy="4343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Very versatile breed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Originated from </a:t>
            </a:r>
          </a:p>
          <a:p>
            <a:pPr lvl="1" eaLnBrk="1" hangingPunct="1"/>
            <a:r>
              <a:rPr lang="en-US" sz="2000" b="1" dirty="0" smtClean="0"/>
              <a:t>Arab, Turk and Barb breeds</a:t>
            </a:r>
          </a:p>
          <a:p>
            <a:pPr lvl="1" eaLnBrk="1" hangingPunct="1"/>
            <a:r>
              <a:rPr lang="en-US" sz="2000" b="1" dirty="0" smtClean="0"/>
              <a:t>Thoroughbred was a major influence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Must have verification of</a:t>
            </a:r>
          </a:p>
          <a:p>
            <a:pPr lvl="1"/>
            <a:r>
              <a:rPr lang="en-US" b="1" dirty="0"/>
              <a:t>P</a:t>
            </a:r>
            <a:r>
              <a:rPr lang="en-US" sz="2200" b="1" dirty="0" smtClean="0"/>
              <a:t>arentage</a:t>
            </a:r>
          </a:p>
        </p:txBody>
      </p:sp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Quarter Horse</a:t>
            </a:r>
          </a:p>
        </p:txBody>
      </p:sp>
      <p:pic>
        <p:nvPicPr>
          <p:cNvPr id="90116" name="Picture 4" descr="MrE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91000"/>
            <a:ext cx="3388679" cy="24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4772025" cy="4257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Known for: 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B</a:t>
            </a:r>
            <a:r>
              <a:rPr lang="en-US" sz="2200" b="1" dirty="0" smtClean="0"/>
              <a:t>eauty and </a:t>
            </a:r>
            <a:r>
              <a:rPr lang="en-US" b="1" dirty="0" smtClean="0"/>
              <a:t>S</a:t>
            </a:r>
            <a:r>
              <a:rPr lang="en-US" sz="2200" b="1" dirty="0" smtClean="0"/>
              <a:t>tamina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C</a:t>
            </a:r>
            <a:r>
              <a:rPr lang="en-US" sz="2200" b="1" dirty="0" smtClean="0"/>
              <a:t>alm disposition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Smooth easy lateral gait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W</a:t>
            </a:r>
            <a:r>
              <a:rPr lang="en-US" sz="2200" b="1" dirty="0" smtClean="0"/>
              <a:t>alking horse blood lines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Rack</a:t>
            </a: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Walk Hind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Trot Front</a:t>
            </a:r>
          </a:p>
          <a:p>
            <a:pPr lvl="2">
              <a:lnSpc>
                <a:spcPct val="80000"/>
              </a:lnSpc>
            </a:pPr>
            <a:r>
              <a:rPr lang="en-US" sz="2000" b="1" dirty="0" smtClean="0"/>
              <a:t>Hooves hit ground 1 at a time</a:t>
            </a:r>
          </a:p>
        </p:txBody>
      </p:sp>
      <p:sp>
        <p:nvSpPr>
          <p:cNvPr id="109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/>
              <a:t>Racking Horse</a:t>
            </a:r>
          </a:p>
        </p:txBody>
      </p:sp>
      <p:pic>
        <p:nvPicPr>
          <p:cNvPr id="91140" name="Picture 4" descr="RACKIN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19200"/>
            <a:ext cx="2857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statesymbolsusa.org/IMAGES/Alabama/racking-hors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962400"/>
            <a:ext cx="31051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  <p:bldP spid="10957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202113" cy="3724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First mentioned in U.S.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1776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Successful as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Cow horses to jumpers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Dressage to carriage horses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Display a large amount of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Animation in their travel</a:t>
            </a:r>
          </a:p>
        </p:txBody>
      </p:sp>
      <p:sp>
        <p:nvSpPr>
          <p:cNvPr id="1105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Saddlebred</a:t>
            </a:r>
            <a:endParaRPr lang="en-US" b="1" dirty="0" smtClean="0"/>
          </a:p>
        </p:txBody>
      </p:sp>
      <p:pic>
        <p:nvPicPr>
          <p:cNvPr id="11266" name="Picture 2" descr="http://www.richardbealblog.com/wp-content/uploads/2010/02/SaddlebredCountdown_Lville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547104" cy="42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59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57912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Fastest harness horse in world 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sz="2400" b="1" dirty="0" smtClean="0"/>
              <a:t>Foundation sire?</a:t>
            </a:r>
          </a:p>
          <a:p>
            <a:pPr lvl="1" eaLnBrk="1" hangingPunct="1"/>
            <a:r>
              <a:rPr lang="en-US" sz="2000" b="1" dirty="0" err="1" smtClean="0"/>
              <a:t>Hambletonian</a:t>
            </a:r>
            <a:r>
              <a:rPr lang="en-US" sz="2000" b="1" dirty="0" smtClean="0"/>
              <a:t> 10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sz="2400" b="1" dirty="0" smtClean="0"/>
              <a:t>Average 15.2 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sz="2400" b="1" dirty="0" smtClean="0"/>
              <a:t>Weighing 800-1000 lbs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sz="2400" b="1" dirty="0" smtClean="0"/>
              <a:t>Trotters and Pacers</a:t>
            </a:r>
          </a:p>
        </p:txBody>
      </p:sp>
      <p:sp>
        <p:nvSpPr>
          <p:cNvPr id="1116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Standardbred</a:t>
            </a:r>
            <a:endParaRPr lang="en-US" b="1" dirty="0" smtClean="0"/>
          </a:p>
        </p:txBody>
      </p:sp>
      <p:pic>
        <p:nvPicPr>
          <p:cNvPr id="93188" name="Picture 4" descr="Standardbred-Hors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0"/>
            <a:ext cx="38481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1116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1910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Breed developed from: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err="1" smtClean="0"/>
              <a:t>Standardbreds</a:t>
            </a: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err="1" smtClean="0"/>
              <a:t>Morgans</a:t>
            </a: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Thoroughbred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err="1" smtClean="0"/>
              <a:t>Narrangansett</a:t>
            </a:r>
            <a:r>
              <a:rPr lang="en-US" sz="2000" b="1" dirty="0" smtClean="0"/>
              <a:t> Pacers 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Prominent characteristic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Smooth running walk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1126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Tennessee Walking Horse</a:t>
            </a:r>
          </a:p>
        </p:txBody>
      </p:sp>
      <p:pic>
        <p:nvPicPr>
          <p:cNvPr id="94212" name="Picture 4" descr="Tennw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975" y="2209800"/>
            <a:ext cx="36925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126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572000" cy="372427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Also known for </a:t>
            </a:r>
          </a:p>
          <a:p>
            <a:pPr lvl="1" eaLnBrk="1" hangingPunct="1"/>
            <a:r>
              <a:rPr lang="en-US" b="1" dirty="0" smtClean="0"/>
              <a:t>Flat foot walk and canter</a:t>
            </a:r>
          </a:p>
          <a:p>
            <a:pPr lvl="1" eaLnBrk="1" hangingPunct="1"/>
            <a:r>
              <a:rPr lang="en-US" b="1" dirty="0" smtClean="0"/>
              <a:t>All gaits very smooth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b="1" dirty="0"/>
              <a:t>V</a:t>
            </a:r>
            <a:r>
              <a:rPr lang="en-US" sz="2400" b="1" dirty="0" smtClean="0"/>
              <a:t>ery popular with </a:t>
            </a:r>
          </a:p>
          <a:p>
            <a:pPr lvl="1" eaLnBrk="1" hangingPunct="1"/>
            <a:r>
              <a:rPr lang="en-US" b="1" dirty="0" smtClean="0"/>
              <a:t>Southern plantation owners</a:t>
            </a:r>
          </a:p>
        </p:txBody>
      </p:sp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Tennessee Walking Horse</a:t>
            </a:r>
          </a:p>
        </p:txBody>
      </p:sp>
      <p:pic>
        <p:nvPicPr>
          <p:cNvPr id="95236" name="Picture 4" descr="sh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76600"/>
            <a:ext cx="3124200" cy="256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Traces back to three foundation sires: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Darley Arabian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Godolphin Arabian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err="1" smtClean="0"/>
              <a:t>Byerly</a:t>
            </a:r>
            <a:r>
              <a:rPr lang="en-US" b="1" dirty="0" smtClean="0"/>
              <a:t> Turk</a:t>
            </a:r>
          </a:p>
        </p:txBody>
      </p:sp>
      <p:sp>
        <p:nvSpPr>
          <p:cNvPr id="1146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Thoroughbred</a:t>
            </a:r>
          </a:p>
        </p:txBody>
      </p:sp>
      <p:pic>
        <p:nvPicPr>
          <p:cNvPr id="12290" name="Picture 2" descr="http://horsebreedslist.com/horse_breed_images/110/big/thoroughbred-pictur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2766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  <p:bldP spid="11469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Thoroughbred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685800" y="2278062"/>
            <a:ext cx="3733800" cy="376872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The Jockey Club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Records of Racing</a:t>
            </a:r>
          </a:p>
          <a:p>
            <a:pPr lvl="1"/>
            <a:r>
              <a:rPr lang="en-US" b="1" dirty="0"/>
              <a:t>D</a:t>
            </a:r>
            <a:r>
              <a:rPr lang="en-US" sz="2200" b="1" dirty="0" smtClean="0"/>
              <a:t>ates back to </a:t>
            </a:r>
          </a:p>
          <a:p>
            <a:pPr lvl="2"/>
            <a:r>
              <a:rPr lang="en-US" sz="2000" b="1" dirty="0" smtClean="0"/>
              <a:t>Long Island in 1665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Travel </a:t>
            </a:r>
          </a:p>
          <a:p>
            <a:pPr lvl="1"/>
            <a:r>
              <a:rPr lang="en-US" sz="2200" b="1" dirty="0" smtClean="0"/>
              <a:t>35-40 mph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Will not allow A.I.</a:t>
            </a:r>
          </a:p>
        </p:txBody>
      </p:sp>
      <p:pic>
        <p:nvPicPr>
          <p:cNvPr id="13314" name="Picture 2" descr="http://www.stallions.com.au/images/stallions/conformation/original/Storm_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09034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Generally infertile?</a:t>
            </a:r>
          </a:p>
          <a:p>
            <a:pPr lvl="1"/>
            <a:r>
              <a:rPr lang="en-US" b="1" dirty="0" smtClean="0"/>
              <a:t>Number of chromosomes</a:t>
            </a:r>
          </a:p>
          <a:p>
            <a:pPr lvl="2"/>
            <a:r>
              <a:rPr lang="en-US" b="1" dirty="0" smtClean="0"/>
              <a:t>Horse 64</a:t>
            </a:r>
          </a:p>
          <a:p>
            <a:pPr lvl="2"/>
            <a:r>
              <a:rPr lang="en-US" b="1" dirty="0" smtClean="0"/>
              <a:t>Donkey 62</a:t>
            </a:r>
          </a:p>
          <a:p>
            <a:pPr lvl="2"/>
            <a:r>
              <a:rPr lang="en-US" b="1" dirty="0" smtClean="0"/>
              <a:t>Mule and Hinny 63</a:t>
            </a:r>
          </a:p>
          <a:p>
            <a:pPr lvl="2"/>
            <a:endParaRPr lang="en-US" sz="1000" b="1" dirty="0" smtClean="0"/>
          </a:p>
          <a:p>
            <a:r>
              <a:rPr lang="en-US" b="1" dirty="0" smtClean="0"/>
              <a:t>Light</a:t>
            </a:r>
          </a:p>
          <a:p>
            <a:pPr marL="411480" lvl="1" indent="0">
              <a:buNone/>
            </a:pPr>
            <a:r>
              <a:rPr lang="en-US" sz="2400" b="1" dirty="0" smtClean="0"/>
              <a:t>Medium</a:t>
            </a:r>
          </a:p>
          <a:p>
            <a:pPr marL="411480" lvl="1" indent="0">
              <a:buNone/>
            </a:pPr>
            <a:r>
              <a:rPr lang="en-US" sz="2400" b="1" dirty="0"/>
              <a:t>H</a:t>
            </a:r>
            <a:r>
              <a:rPr lang="en-US" sz="2400" b="1" dirty="0" smtClean="0"/>
              <a:t>eavy weight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b="1" dirty="0" err="1" smtClean="0"/>
              <a:t>Warmbloods</a:t>
            </a:r>
            <a:endParaRPr lang="en-US" sz="4800" b="1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344988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Dressage</a:t>
            </a:r>
          </a:p>
          <a:p>
            <a:pPr eaLnBrk="1" hangingPunct="1"/>
            <a:r>
              <a:rPr lang="en-US" b="1" dirty="0" smtClean="0"/>
              <a:t>Jumping</a:t>
            </a:r>
          </a:p>
          <a:p>
            <a:pPr eaLnBrk="1" hangingPunct="1"/>
            <a:r>
              <a:rPr lang="en-US" b="1" dirty="0" smtClean="0"/>
              <a:t>3-day event</a:t>
            </a:r>
          </a:p>
          <a:p>
            <a:pPr eaLnBrk="1" hangingPunct="1"/>
            <a:r>
              <a:rPr lang="en-US" b="1" dirty="0" smtClean="0"/>
              <a:t>Driving</a:t>
            </a:r>
          </a:p>
          <a:p>
            <a:pPr eaLnBrk="1" hangingPunct="1"/>
            <a:r>
              <a:rPr lang="en-US" b="1" dirty="0" smtClean="0"/>
              <a:t>Known for </a:t>
            </a:r>
          </a:p>
          <a:p>
            <a:pPr lvl="1" eaLnBrk="1" hangingPunct="1"/>
            <a:r>
              <a:rPr lang="en-US" b="1" dirty="0" smtClean="0"/>
              <a:t>Temperament</a:t>
            </a:r>
          </a:p>
          <a:p>
            <a:pPr lvl="1" eaLnBrk="1" hangingPunct="1"/>
            <a:r>
              <a:rPr lang="en-US" b="1" dirty="0" smtClean="0"/>
              <a:t>Adaptability</a:t>
            </a:r>
          </a:p>
          <a:p>
            <a:pPr lvl="1" eaLnBrk="1" hangingPunct="1"/>
            <a:r>
              <a:rPr lang="en-US" b="1" dirty="0" smtClean="0"/>
              <a:t>Soundness</a:t>
            </a:r>
          </a:p>
        </p:txBody>
      </p:sp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Dutch </a:t>
            </a:r>
            <a:r>
              <a:rPr lang="en-US" b="1" dirty="0" err="1" smtClean="0"/>
              <a:t>Warmblood</a:t>
            </a:r>
            <a:endParaRPr lang="en-US" b="1" dirty="0" smtClean="0"/>
          </a:p>
        </p:txBody>
      </p:sp>
      <p:pic>
        <p:nvPicPr>
          <p:cNvPr id="99332" name="Picture 4" descr="D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86000"/>
            <a:ext cx="27432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334000" cy="3724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Noble, balanced horse 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Impulsion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Elegant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Elastic movements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Home is in Lower Saxony in Northern Germany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Formerly Kingdom of Hanover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Breeding for over 400 years</a:t>
            </a:r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Hanovarian</a:t>
            </a:r>
            <a:endParaRPr lang="en-US" b="1" dirty="0" smtClean="0"/>
          </a:p>
        </p:txBody>
      </p:sp>
      <p:pic>
        <p:nvPicPr>
          <p:cNvPr id="101380" name="Picture 4" descr="Mareco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438400"/>
            <a:ext cx="2171700" cy="163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id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267200"/>
            <a:ext cx="1943100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5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700588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Breeding in Germany for 750 </a:t>
            </a:r>
            <a:r>
              <a:rPr lang="en-US" b="1" dirty="0" err="1" smtClean="0"/>
              <a:t>yrs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One of Greatest German Sporting Horses</a:t>
            </a:r>
          </a:p>
          <a:p>
            <a:pPr lvl="1"/>
            <a:r>
              <a:rPr lang="en-US" sz="2000" b="1" dirty="0"/>
              <a:t>Jumping</a:t>
            </a:r>
          </a:p>
          <a:p>
            <a:pPr lvl="1"/>
            <a:r>
              <a:rPr lang="en-US" sz="2000" b="1" dirty="0"/>
              <a:t>Dressage</a:t>
            </a:r>
          </a:p>
          <a:p>
            <a:pPr lvl="1"/>
            <a:r>
              <a:rPr lang="en-US" sz="2000" b="1" dirty="0"/>
              <a:t>Driving</a:t>
            </a:r>
          </a:p>
          <a:p>
            <a:pPr lvl="1"/>
            <a:r>
              <a:rPr lang="en-US" sz="2000" b="1" dirty="0" err="1"/>
              <a:t>Eventing</a:t>
            </a:r>
            <a:endParaRPr lang="en-US" sz="2000" b="1" dirty="0"/>
          </a:p>
          <a:p>
            <a:endParaRPr lang="en-US" sz="1000" b="1" dirty="0"/>
          </a:p>
          <a:p>
            <a:r>
              <a:rPr lang="en-US" b="1" dirty="0"/>
              <a:t>Stands 16-17 hands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Holsteiner</a:t>
            </a:r>
            <a:endParaRPr lang="en-US" b="1" dirty="0" smtClean="0"/>
          </a:p>
        </p:txBody>
      </p:sp>
      <p:pic>
        <p:nvPicPr>
          <p:cNvPr id="103428" name="Picture 4" descr="HOR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362200"/>
            <a:ext cx="2105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0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5791200" cy="36925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 b="1" dirty="0" smtClean="0"/>
              <a:t>Breeding linked to </a:t>
            </a:r>
          </a:p>
          <a:p>
            <a:pPr lvl="1" eaLnBrk="1" hangingPunct="1"/>
            <a:r>
              <a:rPr lang="en-US" sz="2000" b="1" dirty="0" smtClean="0"/>
              <a:t>Thoroughbred</a:t>
            </a:r>
          </a:p>
          <a:p>
            <a:pPr lvl="1" eaLnBrk="1" hangingPunct="1"/>
            <a:r>
              <a:rPr lang="en-US" sz="2000" b="1" dirty="0" err="1" smtClean="0"/>
              <a:t>Fresian</a:t>
            </a:r>
            <a:endParaRPr lang="en-US" sz="2000" b="1" dirty="0" smtClean="0"/>
          </a:p>
          <a:p>
            <a:pPr lvl="1" eaLnBrk="1" hangingPunct="1"/>
            <a:r>
              <a:rPr lang="en-US" sz="2000" b="1" dirty="0" err="1" smtClean="0"/>
              <a:t>Hanovarian</a:t>
            </a:r>
            <a:endParaRPr lang="en-US" sz="2000" b="1" dirty="0" smtClean="0"/>
          </a:p>
          <a:p>
            <a:pPr lvl="1" eaLnBrk="1" hangingPunct="1"/>
            <a:r>
              <a:rPr lang="en-US" sz="2000" b="1" dirty="0" err="1" smtClean="0"/>
              <a:t>Trakehner</a:t>
            </a:r>
            <a:endParaRPr lang="en-US" sz="2000" b="1" dirty="0" smtClean="0"/>
          </a:p>
          <a:p>
            <a:pPr eaLnBrk="1" hangingPunct="1"/>
            <a:endParaRPr lang="en-US" sz="1300" b="1" dirty="0" smtClean="0"/>
          </a:p>
          <a:p>
            <a:pPr eaLnBrk="1" hangingPunct="1"/>
            <a:r>
              <a:rPr lang="en-US" sz="2400" b="1" dirty="0" smtClean="0"/>
              <a:t>Known for </a:t>
            </a:r>
          </a:p>
          <a:p>
            <a:pPr lvl="1"/>
            <a:r>
              <a:rPr lang="en-US" sz="2200" b="1" dirty="0" smtClean="0"/>
              <a:t>Elegance</a:t>
            </a:r>
          </a:p>
          <a:p>
            <a:pPr lvl="1"/>
            <a:r>
              <a:rPr lang="en-US" b="1" dirty="0"/>
              <a:t>J</a:t>
            </a:r>
            <a:r>
              <a:rPr lang="en-US" sz="2200" b="1" dirty="0" smtClean="0"/>
              <a:t>umping ability</a:t>
            </a:r>
          </a:p>
          <a:p>
            <a:pPr lvl="1"/>
            <a:r>
              <a:rPr lang="en-US" b="1" dirty="0"/>
              <a:t>A</a:t>
            </a:r>
            <a:r>
              <a:rPr lang="en-US" sz="2200" b="1" dirty="0" smtClean="0"/>
              <a:t>bility to absorb intense training</a:t>
            </a:r>
          </a:p>
          <a:p>
            <a:pPr lvl="1"/>
            <a:endParaRPr lang="en-US" sz="1200" b="1" dirty="0" smtClean="0"/>
          </a:p>
          <a:p>
            <a:r>
              <a:rPr lang="en-US" b="1" dirty="0"/>
              <a:t>Medalists </a:t>
            </a:r>
            <a:r>
              <a:rPr lang="en-US" b="1" dirty="0" smtClean="0"/>
              <a:t>in every </a:t>
            </a:r>
            <a:r>
              <a:rPr lang="en-US" b="1" dirty="0"/>
              <a:t>Olympiad since 1912</a:t>
            </a:r>
          </a:p>
          <a:p>
            <a:pPr lvl="1"/>
            <a:r>
              <a:rPr lang="en-US" b="1" dirty="0"/>
              <a:t>Most often in Dressage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Swedish </a:t>
            </a:r>
            <a:r>
              <a:rPr lang="en-US" b="1" dirty="0" err="1" smtClean="0"/>
              <a:t>Warmblood</a:t>
            </a:r>
            <a:r>
              <a:rPr lang="en-US" b="1" dirty="0" smtClean="0"/>
              <a:t> </a:t>
            </a:r>
          </a:p>
        </p:txBody>
      </p:sp>
      <p:pic>
        <p:nvPicPr>
          <p:cNvPr id="106500" name="Picture 4" descr="GAUG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590800"/>
            <a:ext cx="24288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P spid="7577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630738" cy="372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East Prussian origin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1732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Trakehnen</a:t>
            </a:r>
            <a:r>
              <a:rPr lang="en-US" b="1" dirty="0" smtClean="0"/>
              <a:t>, East Prussia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Stands 16-17 hands</a:t>
            </a:r>
          </a:p>
          <a:p>
            <a:pPr lvl="1"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Thoroughbred </a:t>
            </a:r>
            <a:r>
              <a:rPr lang="en-US" b="1" dirty="0"/>
              <a:t>and Arabian </a:t>
            </a:r>
            <a:r>
              <a:rPr lang="en-US" b="1" dirty="0" smtClean="0"/>
              <a:t>blood later introduced</a:t>
            </a:r>
            <a:endParaRPr lang="en-US" b="1" dirty="0"/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b="1" dirty="0"/>
              <a:t>Excels in </a:t>
            </a:r>
            <a:endParaRPr lang="en-US" b="1" dirty="0" smtClean="0"/>
          </a:p>
          <a:p>
            <a:pPr lvl="1">
              <a:lnSpc>
                <a:spcPct val="80000"/>
              </a:lnSpc>
            </a:pPr>
            <a:r>
              <a:rPr lang="en-US" b="1" dirty="0"/>
              <a:t>D</a:t>
            </a:r>
            <a:r>
              <a:rPr lang="en-US" b="1" dirty="0" smtClean="0"/>
              <a:t>ressage </a:t>
            </a:r>
            <a:r>
              <a:rPr lang="en-US" b="1" dirty="0"/>
              <a:t>and </a:t>
            </a:r>
            <a:r>
              <a:rPr lang="en-US" b="1" dirty="0" smtClean="0"/>
              <a:t>jumping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E</a:t>
            </a:r>
            <a:r>
              <a:rPr lang="en-US" b="1" dirty="0" smtClean="0"/>
              <a:t>xcellent </a:t>
            </a:r>
            <a:r>
              <a:rPr lang="en-US" b="1" dirty="0"/>
              <a:t>temperament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</p:txBody>
      </p:sp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Trakehner</a:t>
            </a:r>
            <a:endParaRPr lang="en-US" b="1" dirty="0" smtClean="0"/>
          </a:p>
        </p:txBody>
      </p:sp>
      <p:pic>
        <p:nvPicPr>
          <p:cNvPr id="108548" name="Picture 4" descr="trak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743200"/>
            <a:ext cx="28479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78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Draft Horses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1054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Carried knights into battle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Provided genetic material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b="1" dirty="0" smtClean="0"/>
              <a:t>ll the modern day draft breeds </a:t>
            </a:r>
          </a:p>
        </p:txBody>
      </p:sp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Belgian</a:t>
            </a:r>
          </a:p>
        </p:txBody>
      </p:sp>
      <p:pic>
        <p:nvPicPr>
          <p:cNvPr id="111620" name="Picture 4" descr="hor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1697" y="3048000"/>
            <a:ext cx="2558676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 descr="bel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148242"/>
            <a:ext cx="4017364" cy="24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8089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6019800" cy="372427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Developed and derived from Scotland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Feathers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Commonly :</a:t>
            </a:r>
          </a:p>
          <a:p>
            <a:pPr lvl="1"/>
            <a:r>
              <a:rPr lang="en-US" b="1" dirty="0"/>
              <a:t>B</a:t>
            </a:r>
            <a:r>
              <a:rPr lang="en-US" sz="2200" b="1" dirty="0" smtClean="0"/>
              <a:t>ay </a:t>
            </a:r>
          </a:p>
          <a:p>
            <a:pPr lvl="2"/>
            <a:r>
              <a:rPr lang="en-US" b="1" dirty="0" smtClean="0"/>
              <a:t>B</a:t>
            </a:r>
            <a:r>
              <a:rPr lang="en-US" sz="2000" b="1" dirty="0" smtClean="0"/>
              <a:t>lack</a:t>
            </a:r>
          </a:p>
          <a:p>
            <a:pPr lvl="2"/>
            <a:r>
              <a:rPr lang="en-US" b="1" dirty="0" smtClean="0"/>
              <a:t>B</a:t>
            </a:r>
            <a:r>
              <a:rPr lang="en-US" sz="2000" b="1" dirty="0" smtClean="0"/>
              <a:t>rown</a:t>
            </a:r>
          </a:p>
          <a:p>
            <a:pPr lvl="2"/>
            <a:r>
              <a:rPr lang="en-US" b="1" dirty="0" smtClean="0"/>
              <a:t>C</a:t>
            </a:r>
            <a:r>
              <a:rPr lang="en-US" sz="2000" b="1" dirty="0" smtClean="0"/>
              <a:t>hestnut</a:t>
            </a:r>
          </a:p>
          <a:p>
            <a:pPr lvl="2"/>
            <a:r>
              <a:rPr lang="en-US" b="1" dirty="0"/>
              <a:t>R</a:t>
            </a:r>
            <a:r>
              <a:rPr lang="en-US" sz="2000" b="1" dirty="0" smtClean="0"/>
              <a:t>oan</a:t>
            </a:r>
          </a:p>
        </p:txBody>
      </p:sp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Clydesdale</a:t>
            </a:r>
          </a:p>
        </p:txBody>
      </p:sp>
      <p:pic>
        <p:nvPicPr>
          <p:cNvPr id="112644" name="Picture 4" descr="P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819400"/>
            <a:ext cx="2076450" cy="321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 descr="M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689153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819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38400"/>
            <a:ext cx="5105400" cy="36480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 smtClean="0"/>
              <a:t>One of oldest </a:t>
            </a:r>
          </a:p>
          <a:p>
            <a:pPr lvl="1"/>
            <a:r>
              <a:rPr lang="en-US" b="1" dirty="0"/>
              <a:t>D</a:t>
            </a:r>
            <a:r>
              <a:rPr lang="en-US" sz="2200" b="1" dirty="0" smtClean="0"/>
              <a:t>omesticated breeds in Europe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Native to	</a:t>
            </a:r>
          </a:p>
          <a:p>
            <a:pPr lvl="1"/>
            <a:r>
              <a:rPr lang="en-US" sz="2200" b="1" dirty="0" smtClean="0"/>
              <a:t>Friesland</a:t>
            </a:r>
          </a:p>
          <a:p>
            <a:pPr lvl="1"/>
            <a:r>
              <a:rPr lang="en-US" b="1" dirty="0"/>
              <a:t>N</a:t>
            </a:r>
            <a:r>
              <a:rPr lang="en-US" sz="2200" b="1" dirty="0" smtClean="0"/>
              <a:t>orthern Netherlands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Traditionally used</a:t>
            </a:r>
          </a:p>
          <a:p>
            <a:pPr lvl="1"/>
            <a:r>
              <a:rPr lang="en-US" b="1" dirty="0"/>
              <a:t>H</a:t>
            </a:r>
            <a:r>
              <a:rPr lang="en-US" sz="2200" b="1" dirty="0" smtClean="0"/>
              <a:t>arness</a:t>
            </a:r>
          </a:p>
        </p:txBody>
      </p:sp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Friesian</a:t>
            </a:r>
          </a:p>
        </p:txBody>
      </p:sp>
      <p:pic>
        <p:nvPicPr>
          <p:cNvPr id="113668" name="Picture 4" descr="fresi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17900"/>
            <a:ext cx="33909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Some say </a:t>
            </a:r>
            <a:endParaRPr lang="en-US" b="1" dirty="0" smtClean="0"/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ore patient</a:t>
            </a:r>
          </a:p>
          <a:p>
            <a:pPr lvl="1"/>
            <a:r>
              <a:rPr lang="en-US" b="1" dirty="0" smtClean="0"/>
              <a:t>Sure-footed</a:t>
            </a:r>
          </a:p>
          <a:p>
            <a:pPr lvl="1"/>
            <a:r>
              <a:rPr lang="en-US" b="1" dirty="0"/>
              <a:t>H</a:t>
            </a:r>
            <a:r>
              <a:rPr lang="en-US" b="1" dirty="0" smtClean="0"/>
              <a:t>ardy </a:t>
            </a:r>
            <a:endParaRPr lang="en-US" b="1" dirty="0"/>
          </a:p>
          <a:p>
            <a:pPr lvl="1"/>
            <a:r>
              <a:rPr lang="en-US" b="1" dirty="0" smtClean="0"/>
              <a:t>Outlive horses</a:t>
            </a:r>
          </a:p>
          <a:p>
            <a:endParaRPr lang="en-US" b="1" dirty="0"/>
          </a:p>
          <a:p>
            <a:r>
              <a:rPr lang="en-US" b="1" dirty="0"/>
              <a:t>No offspring from male mule</a:t>
            </a:r>
          </a:p>
          <a:p>
            <a:r>
              <a:rPr lang="en-US" b="1" dirty="0"/>
              <a:t>Female mules on rare occasion have given birth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30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257800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Also found 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C</a:t>
            </a:r>
            <a:r>
              <a:rPr lang="en-US" sz="2200" b="1" dirty="0" smtClean="0"/>
              <a:t>ircuses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D</a:t>
            </a:r>
            <a:r>
              <a:rPr lang="en-US" sz="2200" b="1" dirty="0" smtClean="0"/>
              <a:t>riving competitions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V</a:t>
            </a:r>
            <a:r>
              <a:rPr lang="en-US" sz="2400" b="1" dirty="0" smtClean="0"/>
              <a:t>ery long mane and tail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F</a:t>
            </a:r>
            <a:r>
              <a:rPr lang="en-US" sz="2200" b="1" dirty="0" smtClean="0"/>
              <a:t>eathers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Always black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O</a:t>
            </a:r>
            <a:r>
              <a:rPr lang="en-US" sz="2200" b="1" dirty="0" smtClean="0"/>
              <a:t>nly white star on forehead is permissible</a:t>
            </a:r>
          </a:p>
        </p:txBody>
      </p:sp>
      <p:sp>
        <p:nvSpPr>
          <p:cNvPr id="1146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Friesian</a:t>
            </a:r>
          </a:p>
        </p:txBody>
      </p:sp>
      <p:pic>
        <p:nvPicPr>
          <p:cNvPr id="114692" name="Picture 4" descr="fresia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438400"/>
            <a:ext cx="23812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5486400" cy="369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Le Perch mares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b="1" dirty="0" smtClean="0"/>
              <a:t>ated to Arab stallions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France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Black or gray</a:t>
            </a:r>
          </a:p>
        </p:txBody>
      </p:sp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Percheron</a:t>
            </a:r>
            <a:endParaRPr lang="en-US" b="1" dirty="0" smtClean="0"/>
          </a:p>
        </p:txBody>
      </p:sp>
      <p:pic>
        <p:nvPicPr>
          <p:cNvPr id="115716" name="Picture 4" descr="Stall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28800"/>
            <a:ext cx="2819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 descr="Tea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432812"/>
            <a:ext cx="4762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8499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6172200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/>
              <a:t>O</a:t>
            </a:r>
            <a:r>
              <a:rPr lang="en-US" sz="2400" b="1" dirty="0" smtClean="0"/>
              <a:t>rigin has been lost </a:t>
            </a: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Thought to have originated in England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War Horse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S</a:t>
            </a:r>
            <a:r>
              <a:rPr lang="en-US" sz="2200" b="1" dirty="0" smtClean="0"/>
              <a:t>trength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C</a:t>
            </a:r>
            <a:r>
              <a:rPr lang="en-US" sz="2200" b="1" dirty="0" smtClean="0"/>
              <a:t>ourage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A</a:t>
            </a:r>
            <a:r>
              <a:rPr lang="en-US" sz="2200" b="1" dirty="0" smtClean="0"/>
              <a:t>ptitude</a:t>
            </a: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Very large breed</a:t>
            </a:r>
          </a:p>
        </p:txBody>
      </p:sp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Shire</a:t>
            </a:r>
          </a:p>
        </p:txBody>
      </p:sp>
      <p:pic>
        <p:nvPicPr>
          <p:cNvPr id="116740" name="Picture 4" descr="shi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3848100" cy="298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  <p:bldP spid="860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/>
              <a:t>Ponies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6629400" cy="3616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Descend from 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W</a:t>
            </a:r>
            <a:r>
              <a:rPr lang="en-US" sz="2200" b="1" dirty="0" smtClean="0"/>
              <a:t>ild horses on Assateague island 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O</a:t>
            </a:r>
            <a:r>
              <a:rPr lang="en-US" sz="2200" b="1" dirty="0" smtClean="0"/>
              <a:t>ff the coast of Maryland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Thought to have been 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brought over in the 17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century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Stand 12-13 hands</a:t>
            </a:r>
          </a:p>
        </p:txBody>
      </p:sp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Chincoteague (</a:t>
            </a:r>
            <a:r>
              <a:rPr lang="en-US" sz="3200" b="1" dirty="0" err="1" smtClean="0"/>
              <a:t>shinko</a:t>
            </a:r>
            <a:r>
              <a:rPr lang="en-US" sz="3200" b="1" dirty="0" smtClean="0"/>
              <a:t> - </a:t>
            </a:r>
            <a:r>
              <a:rPr lang="en-US" sz="3200" b="1" dirty="0" err="1" smtClean="0"/>
              <a:t>teeg</a:t>
            </a:r>
            <a:r>
              <a:rPr lang="en-US" sz="3200" b="1" dirty="0" smtClean="0"/>
              <a:t>) Pony </a:t>
            </a:r>
          </a:p>
        </p:txBody>
      </p:sp>
      <p:pic>
        <p:nvPicPr>
          <p:cNvPr id="118788" name="Picture 4" descr="chi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419600"/>
            <a:ext cx="2476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chi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057400"/>
            <a:ext cx="2552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6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2362200"/>
            <a:ext cx="623751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Height breed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Must measure no more than 34”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American Miniature Horse Association</a:t>
            </a:r>
          </a:p>
        </p:txBody>
      </p:sp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Miniatures</a:t>
            </a:r>
          </a:p>
        </p:txBody>
      </p:sp>
      <p:pic>
        <p:nvPicPr>
          <p:cNvPr id="14338" name="Picture 2" descr="http://ts2.mm.bing.net/images/thumbnail.aspx?q=1625550037325&amp;id=e00e5ac2179f603e696bcf7d54191a23&amp;url=http%3a%2f%2fupload.wikimedia.org%2fwikipedia%2fcommons%2fb%2fbe%2fMiniature_horse_stallion_in_sh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7" y="4343400"/>
            <a:ext cx="2660743" cy="220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3.photobucket.com/albums/y58/JPD/dju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2775390" cy="220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s3.mm.bing.net/images/thumbnail.aspx?q=1574537601522&amp;id=b11cbdf2705afbf71d8c72543a9579a5&amp;url=http%3a%2f%2fchimacumtack.com%2fminihorseharnessimages%2fsh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76" y="2601532"/>
            <a:ext cx="1879280" cy="133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farm1.staticflickr.com/61/220544637_bc48ae2167_z.jpg?zz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56424"/>
            <a:ext cx="2123033" cy="17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/>
      <p:bldP spid="8909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6019800" cy="372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Founded in 1954 in Iowa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Distinctive breed 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P</a:t>
            </a:r>
            <a:r>
              <a:rPr lang="en-US" b="1" dirty="0" smtClean="0"/>
              <a:t>ossesses color of Appaloosa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Influence by: 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Arab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T</a:t>
            </a:r>
            <a:r>
              <a:rPr lang="en-US" sz="2200" b="1" dirty="0" smtClean="0"/>
              <a:t>horoughbred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QH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Appaloosa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Welsh and Shetland Pony</a:t>
            </a:r>
          </a:p>
        </p:txBody>
      </p:sp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 smtClean="0"/>
              <a:t>Ponies of America (P.O.A.’s)</a:t>
            </a:r>
          </a:p>
        </p:txBody>
      </p:sp>
      <p:pic>
        <p:nvPicPr>
          <p:cNvPr id="120836" name="Picture 4" descr="po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2432709"/>
            <a:ext cx="1790700" cy="141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5" descr="p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14800"/>
            <a:ext cx="2514600" cy="23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029200" cy="3724275"/>
          </a:xfrm>
        </p:spPr>
        <p:txBody>
          <a:bodyPr/>
          <a:lstStyle/>
          <a:p>
            <a:pPr eaLnBrk="1" hangingPunct="1"/>
            <a:r>
              <a:rPr lang="en-US" b="1" dirty="0" smtClean="0"/>
              <a:t>Possible, o</a:t>
            </a:r>
            <a:r>
              <a:rPr lang="en-US" sz="2400" b="1" dirty="0" smtClean="0"/>
              <a:t>ldest breed in Britain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Named after island of origin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Stands on </a:t>
            </a:r>
            <a:r>
              <a:rPr lang="en-US" b="1" dirty="0"/>
              <a:t>~</a:t>
            </a:r>
            <a:r>
              <a:rPr lang="en-US" sz="2400" b="1" dirty="0" smtClean="0"/>
              <a:t>9.3 to 10.2 hands</a:t>
            </a:r>
          </a:p>
        </p:txBody>
      </p:sp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Shetland</a:t>
            </a:r>
          </a:p>
        </p:txBody>
      </p:sp>
      <p:pic>
        <p:nvPicPr>
          <p:cNvPr id="121860" name="Picture 4" descr="Shetlan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419600"/>
            <a:ext cx="2857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5" descr="shetlan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419600"/>
            <a:ext cx="2857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9113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3340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Original home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Wales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Under 15 hands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Worked in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C</a:t>
            </a:r>
            <a:r>
              <a:rPr lang="en-US" b="1" dirty="0" smtClean="0"/>
              <a:t>oal mines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Ranches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</a:t>
            </a:r>
            <a:r>
              <a:rPr lang="en-US" b="1" dirty="0" smtClean="0"/>
              <a:t>ostman routes</a:t>
            </a:r>
          </a:p>
        </p:txBody>
      </p:sp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Welsh Pony and Cob </a:t>
            </a:r>
          </a:p>
        </p:txBody>
      </p:sp>
      <p:pic>
        <p:nvPicPr>
          <p:cNvPr id="122884" name="Picture 4" descr="welsh-web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514600"/>
            <a:ext cx="2171700" cy="212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 descr="welsh-web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8603" y="4124632"/>
            <a:ext cx="25527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  <p:bldP spid="921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Lewisville, TX</a:t>
            </a:r>
          </a:p>
          <a:p>
            <a:r>
              <a:rPr lang="en-US" b="1" dirty="0" smtClean="0"/>
              <a:t>Established 1967</a:t>
            </a:r>
          </a:p>
          <a:p>
            <a:pPr lvl="1"/>
            <a:r>
              <a:rPr lang="en-US" b="1" dirty="0" smtClean="0"/>
              <a:t>Donkeys</a:t>
            </a:r>
          </a:p>
          <a:p>
            <a:pPr lvl="1"/>
            <a:r>
              <a:rPr lang="en-US" b="1" dirty="0" smtClean="0"/>
              <a:t>Mules</a:t>
            </a:r>
          </a:p>
          <a:p>
            <a:pPr lvl="1"/>
            <a:r>
              <a:rPr lang="en-US" b="1" dirty="0" smtClean="0"/>
              <a:t>Zebra hybrids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Miniature to Mammoth</a:t>
            </a:r>
          </a:p>
          <a:p>
            <a:r>
              <a:rPr lang="en-US" b="1" dirty="0" err="1" smtClean="0"/>
              <a:t>Zorse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Zedonk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American Donkey and Mule Society</a:t>
            </a:r>
            <a:endParaRPr lang="en-US" sz="4800" b="1" dirty="0"/>
          </a:p>
        </p:txBody>
      </p:sp>
      <p:pic>
        <p:nvPicPr>
          <p:cNvPr id="1026" name="Picture 2" descr="ADMS Annivers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3933825" cy="29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6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Miniature Donkeys</a:t>
            </a:r>
            <a:endParaRPr lang="en-US" b="1" dirty="0"/>
          </a:p>
        </p:txBody>
      </p:sp>
      <p:pic>
        <p:nvPicPr>
          <p:cNvPr id="3074" name="Picture 2" descr="http://ts1.mm.bing.net/images/thumbnail.aspx?q=1521370740272&amp;id=fabc6cf9fe9da6df0bce184a42dde12e&amp;url=http%3a%2f%2fsawdusttrail.com%2fFes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1065"/>
            <a:ext cx="2662746" cy="19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egendaryfarms.com/wp-content/uploads/2009/01/rose-parade-miniature-donke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34175"/>
            <a:ext cx="4324718" cy="36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ffarms.50webs.com/imag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8" y="4495800"/>
            <a:ext cx="2837243" cy="21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Donkeys</a:t>
            </a:r>
            <a:endParaRPr lang="en-US" b="1" dirty="0"/>
          </a:p>
        </p:txBody>
      </p:sp>
      <p:pic>
        <p:nvPicPr>
          <p:cNvPr id="2052" name="Picture 4" descr="http://www.lovelongears.com/f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86274"/>
            <a:ext cx="26765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1.mm.bing.net/images/thumbnail.aspx?q=1583055447908&amp;id=8584439d0994f2ab23db5ba117b2caae&amp;url=http%3a%2f%2fwww.cedaroaksfarm.com%2fPicasso-driving-Waco-2011-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65" y="5191124"/>
            <a:ext cx="2181726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raymoorestables.com/Condorw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85526"/>
            <a:ext cx="3355657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3.telus.net/public/cssewell/Images/showdonkey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61" y="2286000"/>
            <a:ext cx="23717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628</TotalTime>
  <Words>1198</Words>
  <Application>Microsoft Office PowerPoint</Application>
  <PresentationFormat>On-screen Show (4:3)</PresentationFormat>
  <Paragraphs>565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Hardcover</vt:lpstr>
      <vt:lpstr>Identification &amp;  Breeds</vt:lpstr>
      <vt:lpstr>Horse Identification</vt:lpstr>
      <vt:lpstr>Donkeys and Mules</vt:lpstr>
      <vt:lpstr>Mule</vt:lpstr>
      <vt:lpstr>Mules</vt:lpstr>
      <vt:lpstr>Mules</vt:lpstr>
      <vt:lpstr>American Donkey and Mule Society</vt:lpstr>
      <vt:lpstr>Miniature Donkeys</vt:lpstr>
      <vt:lpstr>Donkeys</vt:lpstr>
      <vt:lpstr>Mules</vt:lpstr>
      <vt:lpstr>Zedonks</vt:lpstr>
      <vt:lpstr>Zorses</vt:lpstr>
      <vt:lpstr>Light Horse Breeds</vt:lpstr>
      <vt:lpstr>Andalusian</vt:lpstr>
      <vt:lpstr>Andalusian</vt:lpstr>
      <vt:lpstr>Appaloosa</vt:lpstr>
      <vt:lpstr>Appaloosa</vt:lpstr>
      <vt:lpstr>Arabian</vt:lpstr>
      <vt:lpstr>Arabian</vt:lpstr>
      <vt:lpstr>Buckskin</vt:lpstr>
      <vt:lpstr>Colorado Ranger Horse</vt:lpstr>
      <vt:lpstr>Hackney</vt:lpstr>
      <vt:lpstr>Hackney</vt:lpstr>
      <vt:lpstr>Haflinger</vt:lpstr>
      <vt:lpstr>Lipizzan or Lipizzaner </vt:lpstr>
      <vt:lpstr>Lipizzan or Lipizzaner</vt:lpstr>
      <vt:lpstr>Missouri Fox Trotter</vt:lpstr>
      <vt:lpstr>Missouri Fox Trotter</vt:lpstr>
      <vt:lpstr>Morgan</vt:lpstr>
      <vt:lpstr>Morgan</vt:lpstr>
      <vt:lpstr>Mustang</vt:lpstr>
      <vt:lpstr>Mustang</vt:lpstr>
      <vt:lpstr>Paint</vt:lpstr>
      <vt:lpstr>Paint</vt:lpstr>
      <vt:lpstr>Pinto</vt:lpstr>
      <vt:lpstr>Pinto</vt:lpstr>
      <vt:lpstr>Paso Fino</vt:lpstr>
      <vt:lpstr>Paso Fino</vt:lpstr>
      <vt:lpstr>Palomino</vt:lpstr>
      <vt:lpstr>Palomino</vt:lpstr>
      <vt:lpstr>Quarter Horse</vt:lpstr>
      <vt:lpstr>Quarter Horse</vt:lpstr>
      <vt:lpstr>Racking Horse</vt:lpstr>
      <vt:lpstr>Saddlebred</vt:lpstr>
      <vt:lpstr>Standardbred</vt:lpstr>
      <vt:lpstr>Tennessee Walking Horse</vt:lpstr>
      <vt:lpstr>Tennessee Walking Horse</vt:lpstr>
      <vt:lpstr>Thoroughbred</vt:lpstr>
      <vt:lpstr>Thoroughbred</vt:lpstr>
      <vt:lpstr>Warmbloods</vt:lpstr>
      <vt:lpstr>Dutch Warmblood</vt:lpstr>
      <vt:lpstr>Hanovarian</vt:lpstr>
      <vt:lpstr>Holsteiner</vt:lpstr>
      <vt:lpstr>Swedish Warmblood </vt:lpstr>
      <vt:lpstr>Trakehner</vt:lpstr>
      <vt:lpstr>Draft Horses</vt:lpstr>
      <vt:lpstr>Belgian</vt:lpstr>
      <vt:lpstr>Clydesdale</vt:lpstr>
      <vt:lpstr>Friesian</vt:lpstr>
      <vt:lpstr>Friesian</vt:lpstr>
      <vt:lpstr>Percheron</vt:lpstr>
      <vt:lpstr>Shire</vt:lpstr>
      <vt:lpstr>Ponies</vt:lpstr>
      <vt:lpstr>Chincoteague (shinko - teeg) Pony </vt:lpstr>
      <vt:lpstr>Miniatures</vt:lpstr>
      <vt:lpstr>Ponies of America (P.O.A.’s)</vt:lpstr>
      <vt:lpstr>Shetland</vt:lpstr>
      <vt:lpstr>Welsh Pony and Cob 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Science</dc:title>
  <dc:creator>shsu</dc:creator>
  <cp:lastModifiedBy>Dusty Martin</cp:lastModifiedBy>
  <cp:revision>25</cp:revision>
  <dcterms:created xsi:type="dcterms:W3CDTF">2006-08-29T13:59:26Z</dcterms:created>
  <dcterms:modified xsi:type="dcterms:W3CDTF">2013-08-26T18:32:36Z</dcterms:modified>
</cp:coreProperties>
</file>