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713" autoAdjust="0"/>
  </p:normalViewPr>
  <p:slideViewPr>
    <p:cSldViewPr>
      <p:cViewPr varScale="1">
        <p:scale>
          <a:sx n="110" d="100"/>
          <a:sy n="110" d="100"/>
        </p:scale>
        <p:origin x="-1632" y="-90"/>
      </p:cViewPr>
      <p:guideLst>
        <p:guide orient="horz" pos="2160"/>
        <p:guide pos="2880"/>
      </p:guideLst>
    </p:cSldViewPr>
  </p:slideViewPr>
  <p:outlineViewPr>
    <p:cViewPr>
      <p:scale>
        <a:sx n="33" d="100"/>
        <a:sy n="33" d="100"/>
      </p:scale>
      <p:origin x="24" y="59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BEEE4C4-D0F4-4B00-9077-197B96DFD365}" type="datetimeFigureOut">
              <a:rPr lang="en-US" smtClean="0"/>
              <a:t>8/3/2012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D0EE999-A068-44EF-8A80-185B6AFEBB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EEE4C4-D0F4-4B00-9077-197B96DFD365}" type="datetimeFigureOut">
              <a:rPr lang="en-US" smtClean="0"/>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EEE4C4-D0F4-4B00-9077-197B96DFD365}" type="datetimeFigureOut">
              <a:rPr lang="en-US" smtClean="0"/>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EEE4C4-D0F4-4B00-9077-197B96DFD365}" type="datetimeFigureOut">
              <a:rPr lang="en-US" smtClean="0"/>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EEE4C4-D0F4-4B00-9077-197B96DFD365}" type="datetimeFigureOut">
              <a:rPr lang="en-US" smtClean="0"/>
              <a:t>8/3/2012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0EE999-A068-44EF-8A80-185B6AFEBBA1}"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EEE4C4-D0F4-4B00-9077-197B96DFD365}" type="datetimeFigureOut">
              <a:rPr lang="en-US" smtClean="0"/>
              <a:t>8/3/2012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BEEE4C4-D0F4-4B00-9077-197B96DFD365}" type="datetimeFigureOut">
              <a:rPr lang="en-US" smtClean="0"/>
              <a:t>8/3/2012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EEE4C4-D0F4-4B00-9077-197B96DFD365}" type="datetimeFigureOut">
              <a:rPr lang="en-US" smtClean="0"/>
              <a:t>8/3/2012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EEE4C4-D0F4-4B00-9077-197B96DFD365}" type="datetimeFigureOut">
              <a:rPr lang="en-US" smtClean="0"/>
              <a:t>8/3/2012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BEEE4C4-D0F4-4B00-9077-197B96DFD365}" type="datetimeFigureOut">
              <a:rPr lang="en-US" smtClean="0"/>
              <a:t>8/3/2012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0EE999-A068-44EF-8A80-185B6AFEBBA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EEE4C4-D0F4-4B00-9077-197B96DFD365}" type="datetimeFigureOut">
              <a:rPr lang="en-US" smtClean="0"/>
              <a:t>8/3/2012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D0EE999-A068-44EF-8A80-185B6AFEBBA1}"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BEEE4C4-D0F4-4B00-9077-197B96DFD365}" type="datetimeFigureOut">
              <a:rPr lang="en-US" smtClean="0"/>
              <a:t>8/3/2012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0EE999-A068-44EF-8A80-185B6AFEBBA1}"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362200"/>
          </a:xfrm>
        </p:spPr>
        <p:txBody>
          <a:bodyPr>
            <a:normAutofit fontScale="90000"/>
          </a:bodyPr>
          <a:lstStyle/>
          <a:p>
            <a:pPr algn="ctr"/>
            <a:r>
              <a:rPr lang="en-US" dirty="0" smtClean="0">
                <a:solidFill>
                  <a:schemeClr val="accent1">
                    <a:lumMod val="75000"/>
                  </a:schemeClr>
                </a:solidFill>
              </a:rPr>
              <a:t>Introduction to Economics </a:t>
            </a:r>
            <a:br>
              <a:rPr lang="en-US" dirty="0" smtClean="0">
                <a:solidFill>
                  <a:schemeClr val="accent1">
                    <a:lumMod val="75000"/>
                  </a:schemeClr>
                </a:solidFill>
              </a:rPr>
            </a:br>
            <a:r>
              <a:rPr lang="en-US" dirty="0" smtClean="0">
                <a:solidFill>
                  <a:schemeClr val="accent1">
                    <a:lumMod val="75000"/>
                  </a:schemeClr>
                </a:solidFill>
              </a:rPr>
              <a:t>&amp; </a:t>
            </a:r>
            <a:br>
              <a:rPr lang="en-US" dirty="0" smtClean="0">
                <a:solidFill>
                  <a:schemeClr val="accent1">
                    <a:lumMod val="75000"/>
                  </a:schemeClr>
                </a:solidFill>
              </a:rPr>
            </a:br>
            <a:r>
              <a:rPr lang="en-US" dirty="0" smtClean="0">
                <a:solidFill>
                  <a:schemeClr val="accent1">
                    <a:lumMod val="75000"/>
                  </a:schemeClr>
                </a:solidFill>
              </a:rPr>
              <a:t>Agribusiness</a:t>
            </a:r>
            <a:endParaRPr lang="en-US" dirty="0">
              <a:solidFill>
                <a:schemeClr val="accent1">
                  <a:lumMod val="75000"/>
                </a:schemeClr>
              </a:solidFill>
            </a:endParaRPr>
          </a:p>
        </p:txBody>
      </p:sp>
      <p:sp>
        <p:nvSpPr>
          <p:cNvPr id="3" name="Subtitle 2"/>
          <p:cNvSpPr>
            <a:spLocks noGrp="1"/>
          </p:cNvSpPr>
          <p:nvPr>
            <p:ph type="subTitle" idx="1"/>
          </p:nvPr>
        </p:nvSpPr>
        <p:spPr/>
        <p:txBody>
          <a:bodyPr>
            <a:normAutofit fontScale="70000" lnSpcReduction="20000"/>
          </a:bodyPr>
          <a:lstStyle/>
          <a:p>
            <a:pPr algn="ctr"/>
            <a:r>
              <a:rPr lang="en-US" dirty="0" smtClean="0">
                <a:solidFill>
                  <a:srgbClr val="005000"/>
                </a:solidFill>
              </a:rPr>
              <a:t>Agribusiness</a:t>
            </a:r>
            <a:endParaRPr lang="en-US" dirty="0" smtClean="0">
              <a:solidFill>
                <a:srgbClr val="005000"/>
              </a:solidFill>
            </a:endParaRPr>
          </a:p>
          <a:p>
            <a:pPr algn="ctr"/>
            <a:r>
              <a:rPr lang="en-US" dirty="0" smtClean="0">
                <a:solidFill>
                  <a:srgbClr val="005000"/>
                </a:solidFill>
              </a:rPr>
              <a:t>Unit 1, Section </a:t>
            </a:r>
            <a:r>
              <a:rPr lang="en-US" dirty="0" smtClean="0">
                <a:solidFill>
                  <a:srgbClr val="005000"/>
                </a:solidFill>
              </a:rPr>
              <a:t>A-D</a:t>
            </a:r>
          </a:p>
          <a:p>
            <a:pPr algn="ctr"/>
            <a:r>
              <a:rPr lang="en-US" dirty="0" smtClean="0">
                <a:solidFill>
                  <a:srgbClr val="005000"/>
                </a:solidFill>
              </a:rPr>
              <a:t>Definitions, History, </a:t>
            </a:r>
          </a:p>
          <a:p>
            <a:pPr algn="ctr"/>
            <a:r>
              <a:rPr lang="en-US" dirty="0" smtClean="0">
                <a:solidFill>
                  <a:srgbClr val="005000"/>
                </a:solidFill>
              </a:rPr>
              <a:t>and the Role of Agriculture in the Economy</a:t>
            </a:r>
            <a:endParaRPr lang="en-US" dirty="0" smtClean="0">
              <a:solidFill>
                <a:srgbClr val="005000"/>
              </a:solidFill>
            </a:endParaRPr>
          </a:p>
          <a:p>
            <a:pPr algn="ctr"/>
            <a:r>
              <a:rPr lang="en-US" dirty="0" smtClean="0">
                <a:solidFill>
                  <a:srgbClr val="005000"/>
                </a:solidFill>
              </a:rPr>
              <a:t>Mrs. Martin</a:t>
            </a:r>
          </a:p>
          <a:p>
            <a:pPr algn="ctr"/>
            <a:r>
              <a:rPr lang="en-US" dirty="0" smtClean="0">
                <a:solidFill>
                  <a:srgbClr val="005000"/>
                </a:solidFill>
              </a:rPr>
              <a:t>2012-2013</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429512"/>
          </a:xfrm>
        </p:spPr>
        <p:txBody>
          <a:bodyPr>
            <a:normAutofit fontScale="90000"/>
          </a:bodyPr>
          <a:lstStyle/>
          <a:p>
            <a:r>
              <a:rPr lang="en-US" dirty="0" smtClean="0"/>
              <a:t>Where would we be without </a:t>
            </a:r>
            <a:r>
              <a:rPr lang="en-US" dirty="0" smtClean="0"/>
              <a:t>Agriculture and Agribusiness?</a:t>
            </a:r>
            <a:endParaRPr lang="en-US" dirty="0"/>
          </a:p>
        </p:txBody>
      </p:sp>
      <p:sp>
        <p:nvSpPr>
          <p:cNvPr id="3" name="Content Placeholder 2"/>
          <p:cNvSpPr>
            <a:spLocks noGrp="1"/>
          </p:cNvSpPr>
          <p:nvPr>
            <p:ph idx="1"/>
          </p:nvPr>
        </p:nvSpPr>
        <p:spPr>
          <a:xfrm>
            <a:off x="457200" y="2286000"/>
            <a:ext cx="8229600" cy="4038600"/>
          </a:xfrm>
        </p:spPr>
        <p:txBody>
          <a:bodyPr>
            <a:normAutofit/>
          </a:bodyPr>
          <a:lstStyle/>
          <a:p>
            <a:pPr algn="ctr">
              <a:buNone/>
            </a:pPr>
            <a:r>
              <a:rPr lang="en-US" sz="4400" dirty="0" smtClean="0"/>
              <a:t>Naked +Hungry= </a:t>
            </a:r>
            <a:endParaRPr lang="en-US" sz="4400" dirty="0" smtClean="0"/>
          </a:p>
          <a:p>
            <a:pPr algn="ctr">
              <a:buNone/>
            </a:pPr>
            <a:endParaRPr lang="en-US" sz="4400" dirty="0" smtClean="0"/>
          </a:p>
        </p:txBody>
      </p:sp>
      <p:pic>
        <p:nvPicPr>
          <p:cNvPr id="1026" name="Picture 2" descr="C:\Users\Dusti\AppData\Local\Microsoft\Windows\Temporary Internet Files\Content.IE5\FB98CHCF\MC900423167[1].wmf"/>
          <p:cNvPicPr>
            <a:picLocks noChangeAspect="1" noChangeArrowheads="1"/>
          </p:cNvPicPr>
          <p:nvPr/>
        </p:nvPicPr>
        <p:blipFill>
          <a:blip r:embed="rId2" cstate="print"/>
          <a:srcRect/>
          <a:stretch>
            <a:fillRect/>
          </a:stretch>
        </p:blipFill>
        <p:spPr bwMode="auto">
          <a:xfrm>
            <a:off x="3048000" y="2895600"/>
            <a:ext cx="1827886" cy="1827886"/>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Agribusiness in the U.S. Economy</a:t>
            </a:r>
            <a:endParaRPr lang="en-US" dirty="0"/>
          </a:p>
        </p:txBody>
      </p:sp>
      <p:sp>
        <p:nvSpPr>
          <p:cNvPr id="3" name="Content Placeholder 2"/>
          <p:cNvSpPr>
            <a:spLocks noGrp="1"/>
          </p:cNvSpPr>
          <p:nvPr>
            <p:ph idx="1"/>
          </p:nvPr>
        </p:nvSpPr>
        <p:spPr/>
        <p:txBody>
          <a:bodyPr/>
          <a:lstStyle/>
          <a:p>
            <a:r>
              <a:rPr lang="en-US" dirty="0" smtClean="0"/>
              <a:t>Agriculture is a major industry in the United States and the country is a net exporter of food. </a:t>
            </a:r>
            <a:endParaRPr lang="en-US" dirty="0" smtClean="0"/>
          </a:p>
          <a:p>
            <a:r>
              <a:rPr lang="en-US" dirty="0" smtClean="0"/>
              <a:t>With </a:t>
            </a:r>
            <a:r>
              <a:rPr lang="en-US" dirty="0" smtClean="0"/>
              <a:t>vast tracts of temperate arable land, technologically advanced agribusiness, and agricultural subsidies, </a:t>
            </a:r>
            <a:r>
              <a:rPr lang="en-US" b="1" i="1" dirty="0" smtClean="0"/>
              <a:t>the United States controls almost half of world grain </a:t>
            </a:r>
            <a:r>
              <a:rPr lang="en-US" b="1" i="1" dirty="0" smtClean="0"/>
              <a:t>exports</a:t>
            </a:r>
            <a:r>
              <a:rPr lang="en-US" dirty="0" smtClean="0"/>
              <a:t>.</a:t>
            </a:r>
            <a:r>
              <a:rPr lang="en-US" baseline="30000" dirty="0" smtClean="0"/>
              <a:t> </a:t>
            </a:r>
            <a:r>
              <a:rPr lang="en-US" dirty="0" smtClean="0"/>
              <a:t> </a:t>
            </a:r>
          </a:p>
          <a:p>
            <a:pPr lvl="1"/>
            <a:r>
              <a:rPr lang="en-US" dirty="0" smtClean="0"/>
              <a:t>Products </a:t>
            </a:r>
            <a:r>
              <a:rPr lang="en-US" dirty="0" smtClean="0"/>
              <a:t>include wheat, corn, other grains, fruits, vegetables, cotton; beef, pork, poultry, dairy products; forest products; fish.</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Agribusiness in the U.S. Economy</a:t>
            </a:r>
            <a:endParaRPr lang="en-US" dirty="0"/>
          </a:p>
        </p:txBody>
      </p:sp>
      <p:sp>
        <p:nvSpPr>
          <p:cNvPr id="3" name="Content Placeholder 2"/>
          <p:cNvSpPr>
            <a:spLocks noGrp="1"/>
          </p:cNvSpPr>
          <p:nvPr>
            <p:ph idx="1"/>
          </p:nvPr>
        </p:nvSpPr>
        <p:spPr/>
        <p:txBody>
          <a:bodyPr/>
          <a:lstStyle/>
          <a:p>
            <a:r>
              <a:rPr lang="en-US" dirty="0" smtClean="0"/>
              <a:t>In 1955, 55% of Americans worked in </a:t>
            </a:r>
            <a:r>
              <a:rPr lang="en-US" dirty="0" smtClean="0"/>
              <a:t>services:</a:t>
            </a:r>
          </a:p>
          <a:p>
            <a:pPr lvl="1"/>
            <a:r>
              <a:rPr lang="en-US" dirty="0" smtClean="0"/>
              <a:t> </a:t>
            </a:r>
            <a:r>
              <a:rPr lang="en-US" dirty="0" smtClean="0"/>
              <a:t>between 30% and 35% in </a:t>
            </a:r>
            <a:r>
              <a:rPr lang="en-US" dirty="0" smtClean="0"/>
              <a:t>industry</a:t>
            </a:r>
          </a:p>
          <a:p>
            <a:pPr lvl="1"/>
            <a:r>
              <a:rPr lang="en-US" dirty="0" smtClean="0"/>
              <a:t>between </a:t>
            </a:r>
            <a:r>
              <a:rPr lang="en-US" dirty="0" smtClean="0"/>
              <a:t>10% and 15% in agriculture. </a:t>
            </a:r>
            <a:endParaRPr lang="en-US" dirty="0" smtClean="0"/>
          </a:p>
          <a:p>
            <a:r>
              <a:rPr lang="en-US" dirty="0" smtClean="0"/>
              <a:t>By </a:t>
            </a:r>
            <a:r>
              <a:rPr lang="en-US" dirty="0" smtClean="0"/>
              <a:t>1980, over 65% were employed in </a:t>
            </a:r>
            <a:r>
              <a:rPr lang="en-US" dirty="0" smtClean="0"/>
              <a:t>services:</a:t>
            </a:r>
          </a:p>
          <a:p>
            <a:pPr lvl="1"/>
            <a:r>
              <a:rPr lang="en-US" dirty="0" smtClean="0"/>
              <a:t> </a:t>
            </a:r>
            <a:r>
              <a:rPr lang="en-US" dirty="0" smtClean="0"/>
              <a:t>between 25% and 30% in </a:t>
            </a:r>
            <a:r>
              <a:rPr lang="en-US" dirty="0" smtClean="0"/>
              <a:t>industry</a:t>
            </a:r>
          </a:p>
          <a:p>
            <a:pPr lvl="1"/>
            <a:r>
              <a:rPr lang="en-US" dirty="0" smtClean="0"/>
              <a:t>less </a:t>
            </a:r>
            <a:r>
              <a:rPr lang="en-US" dirty="0" smtClean="0"/>
              <a:t>than 5% in agriculture.</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Agribusiness in the U.S. Economy</a:t>
            </a:r>
            <a:endParaRPr lang="en-US" dirty="0"/>
          </a:p>
        </p:txBody>
      </p:sp>
      <p:sp>
        <p:nvSpPr>
          <p:cNvPr id="3" name="Content Placeholder 2"/>
          <p:cNvSpPr>
            <a:spLocks noGrp="1"/>
          </p:cNvSpPr>
          <p:nvPr>
            <p:ph idx="1"/>
          </p:nvPr>
        </p:nvSpPr>
        <p:spPr/>
        <p:txBody>
          <a:bodyPr>
            <a:normAutofit fontScale="92500"/>
          </a:bodyPr>
          <a:lstStyle/>
          <a:p>
            <a:r>
              <a:rPr lang="en-US" b="1" dirty="0" smtClean="0"/>
              <a:t>America’s Main Import Goods:</a:t>
            </a:r>
          </a:p>
          <a:p>
            <a:pPr lvl="1"/>
            <a:r>
              <a:rPr lang="en-US" dirty="0" smtClean="0"/>
              <a:t>I</a:t>
            </a:r>
            <a:r>
              <a:rPr lang="en-US" dirty="0" smtClean="0"/>
              <a:t>ndustrial Supplies - 32.9</a:t>
            </a:r>
            <a:r>
              <a:rPr lang="en-US" dirty="0" smtClean="0"/>
              <a:t>% </a:t>
            </a:r>
            <a:endParaRPr lang="en-US" dirty="0" smtClean="0"/>
          </a:p>
          <a:p>
            <a:pPr lvl="2"/>
            <a:r>
              <a:rPr lang="en-US" dirty="0" smtClean="0"/>
              <a:t>crude oil - </a:t>
            </a:r>
            <a:r>
              <a:rPr lang="en-US" dirty="0" smtClean="0"/>
              <a:t>8.2</a:t>
            </a:r>
            <a:r>
              <a:rPr lang="en-US" dirty="0" smtClean="0"/>
              <a:t>%</a:t>
            </a:r>
          </a:p>
          <a:p>
            <a:pPr lvl="1"/>
            <a:r>
              <a:rPr lang="en-US" dirty="0" smtClean="0"/>
              <a:t>Consumer Goods </a:t>
            </a:r>
            <a:r>
              <a:rPr lang="en-US" dirty="0" smtClean="0"/>
              <a:t>- 31.8% </a:t>
            </a:r>
          </a:p>
          <a:p>
            <a:pPr lvl="2"/>
            <a:r>
              <a:rPr lang="en-US" dirty="0" smtClean="0"/>
              <a:t>automobiles, clothing, medicines, furniture, </a:t>
            </a:r>
            <a:r>
              <a:rPr lang="en-US" dirty="0" smtClean="0"/>
              <a:t>toys</a:t>
            </a:r>
          </a:p>
          <a:p>
            <a:pPr lvl="1"/>
            <a:r>
              <a:rPr lang="en-US" dirty="0" smtClean="0"/>
              <a:t>C</a:t>
            </a:r>
            <a:r>
              <a:rPr lang="en-US" dirty="0" smtClean="0"/>
              <a:t>apital Goods - 30.4</a:t>
            </a:r>
            <a:r>
              <a:rPr lang="en-US" dirty="0" smtClean="0"/>
              <a:t>% </a:t>
            </a:r>
            <a:endParaRPr lang="en-US" dirty="0" smtClean="0"/>
          </a:p>
          <a:p>
            <a:pPr lvl="2"/>
            <a:r>
              <a:rPr lang="en-US" dirty="0" smtClean="0"/>
              <a:t>computers</a:t>
            </a:r>
            <a:r>
              <a:rPr lang="en-US" dirty="0" smtClean="0"/>
              <a:t>, telecommunications equipment, motor vehicle parts, office machines, electric power </a:t>
            </a:r>
            <a:r>
              <a:rPr lang="en-US" dirty="0" smtClean="0"/>
              <a:t>machinery</a:t>
            </a:r>
          </a:p>
          <a:p>
            <a:pPr lvl="1"/>
            <a:r>
              <a:rPr lang="en-US" dirty="0" smtClean="0"/>
              <a:t>A</a:t>
            </a:r>
            <a:r>
              <a:rPr lang="en-US" dirty="0" smtClean="0"/>
              <a:t>gricultural Products </a:t>
            </a:r>
            <a:r>
              <a:rPr lang="en-US" dirty="0" smtClean="0"/>
              <a:t>- 4.9</a:t>
            </a:r>
            <a:r>
              <a:rPr lang="en-US" dirty="0" smtClean="0"/>
              <a:t>%</a:t>
            </a:r>
          </a:p>
          <a:p>
            <a:pPr lvl="2"/>
            <a:endParaRPr lang="en-US" dirty="0" smtClean="0"/>
          </a:p>
          <a:p>
            <a:pPr lvl="2">
              <a:buNone/>
            </a:pPr>
            <a:r>
              <a:rPr lang="en-US" i="1" dirty="0" smtClean="0"/>
              <a:t>*Percentages </a:t>
            </a:r>
            <a:r>
              <a:rPr lang="en-US" i="1" u="sng" dirty="0" smtClean="0"/>
              <a:t>are proportion of goods imported</a:t>
            </a:r>
            <a:r>
              <a:rPr lang="en-US" i="1" dirty="0" smtClean="0"/>
              <a:t>. Not proportion of GDP.</a:t>
            </a:r>
            <a:endParaRPr lang="en-US" i="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Scope of Agribusiness in the U.S. Economy</a:t>
            </a:r>
            <a:endParaRPr lang="en-US" dirty="0"/>
          </a:p>
        </p:txBody>
      </p:sp>
      <p:sp>
        <p:nvSpPr>
          <p:cNvPr id="3" name="Content Placeholder 2"/>
          <p:cNvSpPr>
            <a:spLocks noGrp="1"/>
          </p:cNvSpPr>
          <p:nvPr>
            <p:ph idx="1"/>
          </p:nvPr>
        </p:nvSpPr>
        <p:spPr/>
        <p:txBody>
          <a:bodyPr/>
          <a:lstStyle/>
          <a:p>
            <a:r>
              <a:rPr lang="en-US" b="1" dirty="0" smtClean="0"/>
              <a:t>America’s Main Export Goods:</a:t>
            </a:r>
          </a:p>
          <a:p>
            <a:pPr lvl="1"/>
            <a:r>
              <a:rPr lang="en-US" dirty="0" smtClean="0"/>
              <a:t>A</a:t>
            </a:r>
            <a:r>
              <a:rPr lang="en-US" dirty="0" smtClean="0"/>
              <a:t>gricultural Products </a:t>
            </a:r>
          </a:p>
          <a:p>
            <a:pPr lvl="2"/>
            <a:r>
              <a:rPr lang="en-US" dirty="0" smtClean="0"/>
              <a:t>(</a:t>
            </a:r>
            <a:r>
              <a:rPr lang="en-US" dirty="0" smtClean="0"/>
              <a:t>soybeans, fruit, corn) </a:t>
            </a:r>
            <a:r>
              <a:rPr lang="en-US" dirty="0" smtClean="0"/>
              <a:t>9.2</a:t>
            </a:r>
            <a:r>
              <a:rPr lang="en-US" dirty="0" smtClean="0"/>
              <a:t>%, </a:t>
            </a:r>
            <a:endParaRPr lang="en-US" dirty="0" smtClean="0"/>
          </a:p>
          <a:p>
            <a:pPr lvl="1"/>
            <a:r>
              <a:rPr lang="en-US" dirty="0" smtClean="0"/>
              <a:t>I</a:t>
            </a:r>
            <a:r>
              <a:rPr lang="en-US" dirty="0" smtClean="0"/>
              <a:t>ndustrial Supplies </a:t>
            </a:r>
          </a:p>
          <a:p>
            <a:pPr lvl="2"/>
            <a:r>
              <a:rPr lang="en-US" dirty="0" smtClean="0"/>
              <a:t>(</a:t>
            </a:r>
            <a:r>
              <a:rPr lang="en-US" dirty="0" smtClean="0"/>
              <a:t>organic chemicals) </a:t>
            </a:r>
            <a:r>
              <a:rPr lang="en-US" dirty="0" smtClean="0"/>
              <a:t>26.8</a:t>
            </a:r>
            <a:r>
              <a:rPr lang="en-US" dirty="0" smtClean="0"/>
              <a:t>%, </a:t>
            </a:r>
            <a:endParaRPr lang="en-US" dirty="0" smtClean="0"/>
          </a:p>
          <a:p>
            <a:pPr lvl="1"/>
            <a:r>
              <a:rPr lang="en-US" dirty="0" smtClean="0"/>
              <a:t>C</a:t>
            </a:r>
            <a:r>
              <a:rPr lang="en-US" dirty="0" smtClean="0"/>
              <a:t>apital Goods </a:t>
            </a:r>
          </a:p>
          <a:p>
            <a:pPr lvl="2"/>
            <a:r>
              <a:rPr lang="en-US" dirty="0" smtClean="0"/>
              <a:t>(</a:t>
            </a:r>
            <a:r>
              <a:rPr lang="en-US" dirty="0" smtClean="0"/>
              <a:t>transistors, aircraft, motor vehicle parts, computers, telecommunications </a:t>
            </a:r>
            <a:r>
              <a:rPr lang="en-US" dirty="0" smtClean="0"/>
              <a:t>equipment)49.0%</a:t>
            </a:r>
          </a:p>
          <a:p>
            <a:pPr lvl="1"/>
            <a:r>
              <a:rPr lang="en-US" dirty="0" smtClean="0"/>
              <a:t>C</a:t>
            </a:r>
            <a:r>
              <a:rPr lang="en-US" dirty="0" smtClean="0"/>
              <a:t>onsumer Goods </a:t>
            </a:r>
          </a:p>
          <a:p>
            <a:pPr lvl="2"/>
            <a:r>
              <a:rPr lang="en-US" dirty="0" smtClean="0"/>
              <a:t>(</a:t>
            </a:r>
            <a:r>
              <a:rPr lang="en-US" dirty="0" smtClean="0"/>
              <a:t>automobiles, medicines) 15.0%</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pPr algn="ctr"/>
            <a:r>
              <a:rPr lang="en-US" dirty="0" smtClean="0"/>
              <a:t>The American GDP by Sector; </a:t>
            </a:r>
            <a:r>
              <a:rPr lang="fr-FR" dirty="0" smtClean="0"/>
              <a:t>(2011 est.)</a:t>
            </a:r>
            <a:endParaRPr lang="en-US" dirty="0"/>
          </a:p>
        </p:txBody>
      </p:sp>
      <p:sp>
        <p:nvSpPr>
          <p:cNvPr id="3" name="Content Placeholder 2"/>
          <p:cNvSpPr>
            <a:spLocks noGrp="1"/>
          </p:cNvSpPr>
          <p:nvPr>
            <p:ph idx="1"/>
          </p:nvPr>
        </p:nvSpPr>
        <p:spPr>
          <a:xfrm>
            <a:off x="457200" y="2514600"/>
            <a:ext cx="8229600" cy="3810000"/>
          </a:xfrm>
        </p:spPr>
        <p:txBody>
          <a:bodyPr>
            <a:normAutofit fontScale="92500" lnSpcReduction="10000"/>
          </a:bodyPr>
          <a:lstStyle/>
          <a:p>
            <a:pPr algn="ctr"/>
            <a:r>
              <a:rPr lang="fr-FR" sz="3600" dirty="0" smtClean="0"/>
              <a:t>Agriculture</a:t>
            </a:r>
            <a:r>
              <a:rPr lang="fr-FR" sz="3600" dirty="0" smtClean="0"/>
              <a:t>: </a:t>
            </a:r>
            <a:r>
              <a:rPr lang="fr-FR" sz="3600" dirty="0" smtClean="0"/>
              <a:t>1.2%</a:t>
            </a:r>
          </a:p>
          <a:p>
            <a:pPr algn="ctr"/>
            <a:r>
              <a:rPr lang="fr-FR" sz="3600" dirty="0" smtClean="0"/>
              <a:t>I</a:t>
            </a:r>
            <a:r>
              <a:rPr lang="fr-FR" sz="3600" dirty="0" smtClean="0"/>
              <a:t>ndustry</a:t>
            </a:r>
            <a:r>
              <a:rPr lang="fr-FR" sz="3600" dirty="0" smtClean="0"/>
              <a:t>: </a:t>
            </a:r>
            <a:r>
              <a:rPr lang="fr-FR" sz="3600" dirty="0" smtClean="0"/>
              <a:t>22.1%</a:t>
            </a:r>
          </a:p>
          <a:p>
            <a:pPr algn="ctr"/>
            <a:r>
              <a:rPr lang="fr-FR" sz="3600" dirty="0" smtClean="0"/>
              <a:t>S</a:t>
            </a:r>
            <a:r>
              <a:rPr lang="fr-FR" sz="3600" dirty="0" smtClean="0"/>
              <a:t>ervices</a:t>
            </a:r>
            <a:r>
              <a:rPr lang="fr-FR" sz="3600" dirty="0" smtClean="0"/>
              <a:t>: 76.7</a:t>
            </a:r>
            <a:r>
              <a:rPr lang="fr-FR" sz="3600" dirty="0" smtClean="0"/>
              <a:t>%</a:t>
            </a:r>
          </a:p>
          <a:p>
            <a:pPr algn="ctr"/>
            <a:endParaRPr lang="fr-FR" sz="3600" dirty="0" smtClean="0"/>
          </a:p>
          <a:p>
            <a:pPr algn="ctr">
              <a:buNone/>
            </a:pPr>
            <a:r>
              <a:rPr lang="fr-FR" sz="2800" b="1" dirty="0" smtClean="0"/>
              <a:t>Question: </a:t>
            </a:r>
            <a:r>
              <a:rPr lang="fr-FR" sz="2800" dirty="0" smtClean="0"/>
              <a:t>What does that mean?</a:t>
            </a:r>
          </a:p>
          <a:p>
            <a:pPr algn="ctr">
              <a:buNone/>
            </a:pPr>
            <a:r>
              <a:rPr lang="en-US" sz="2800" b="1" dirty="0" smtClean="0"/>
              <a:t>Answer:</a:t>
            </a:r>
            <a:r>
              <a:rPr lang="en-US" sz="2800" dirty="0" smtClean="0"/>
              <a:t> Roughly 1% of Americans are literally feeding both our country and the World making it possible for all other industries to continue.</a:t>
            </a:r>
            <a:endParaRPr lang="en-US" sz="28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happens next?</a:t>
            </a:r>
            <a:endParaRPr lang="en-US" dirty="0"/>
          </a:p>
        </p:txBody>
      </p:sp>
      <p:pic>
        <p:nvPicPr>
          <p:cNvPr id="4" name="Content Placeholder 3" descr="Zombie Appoclypse.jpg"/>
          <p:cNvPicPr>
            <a:picLocks noGrp="1" noChangeAspect="1"/>
          </p:cNvPicPr>
          <p:nvPr>
            <p:ph idx="1"/>
          </p:nvPr>
        </p:nvPicPr>
        <p:blipFill>
          <a:blip r:embed="rId2" cstate="print"/>
          <a:stretch>
            <a:fillRect/>
          </a:stretch>
        </p:blipFill>
        <p:spPr>
          <a:xfrm>
            <a:off x="1752600" y="1981200"/>
            <a:ext cx="4953000" cy="4191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Agricultural Economics?</a:t>
            </a:r>
            <a:endParaRPr lang="en-US" dirty="0"/>
          </a:p>
        </p:txBody>
      </p:sp>
      <p:sp>
        <p:nvSpPr>
          <p:cNvPr id="3" name="Content Placeholder 2"/>
          <p:cNvSpPr>
            <a:spLocks noGrp="1"/>
          </p:cNvSpPr>
          <p:nvPr>
            <p:ph idx="1"/>
          </p:nvPr>
        </p:nvSpPr>
        <p:spPr/>
        <p:txBody>
          <a:bodyPr/>
          <a:lstStyle/>
          <a:p>
            <a:r>
              <a:rPr lang="en-US" dirty="0" smtClean="0"/>
              <a:t>Agricultural Economics is the Science dealing with how we use technological knowledge and scarce (limited) productive resources to make sound management decisions as it deals with land, labor, capital, and management to produce food and fiber and to distribute (market) to various members of society.</a:t>
            </a:r>
          </a:p>
          <a:p>
            <a:pPr lvl="1"/>
            <a:r>
              <a:rPr lang="en-US" dirty="0" smtClean="0"/>
              <a:t>Society = Consumers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to be Familiar With…</a:t>
            </a:r>
            <a:endParaRPr lang="en-US" dirty="0"/>
          </a:p>
        </p:txBody>
      </p:sp>
      <p:sp>
        <p:nvSpPr>
          <p:cNvPr id="3" name="Content Placeholder 2"/>
          <p:cNvSpPr>
            <a:spLocks noGrp="1"/>
          </p:cNvSpPr>
          <p:nvPr>
            <p:ph idx="1"/>
          </p:nvPr>
        </p:nvSpPr>
        <p:spPr/>
        <p:txBody>
          <a:bodyPr/>
          <a:lstStyle/>
          <a:p>
            <a:r>
              <a:rPr lang="en-US" dirty="0" smtClean="0"/>
              <a:t>Agribusiness: The business of agriculture</a:t>
            </a:r>
          </a:p>
          <a:p>
            <a:r>
              <a:rPr lang="en-US" dirty="0" smtClean="0"/>
              <a:t>Capital: Productive resources (goods) that are available as a result of past decisions. </a:t>
            </a:r>
          </a:p>
          <a:p>
            <a:pPr lvl="1"/>
            <a:r>
              <a:rPr lang="en-US" dirty="0" smtClean="0"/>
              <a:t>IE: money, buildings, tractors and other expensive equipment.</a:t>
            </a:r>
          </a:p>
          <a:p>
            <a:r>
              <a:rPr lang="en-US" dirty="0" smtClean="0"/>
              <a:t>Ceteris Paribus: All other things remain “constant” or “equal”.</a:t>
            </a:r>
          </a:p>
          <a:p>
            <a:pPr lvl="1"/>
            <a:r>
              <a:rPr lang="en-US" dirty="0" smtClean="0"/>
              <a:t>Latin term.</a:t>
            </a:r>
          </a:p>
          <a:p>
            <a:r>
              <a:rPr lang="en-US" dirty="0" smtClean="0"/>
              <a:t>Macroeconomics: Deals with the economy as a whole.</a:t>
            </a:r>
          </a:p>
          <a:p>
            <a:pPr lvl="1"/>
            <a:r>
              <a:rPr lang="en-US" dirty="0" smtClean="0"/>
              <a:t>Think “Big Picture” Economics.</a:t>
            </a:r>
          </a:p>
          <a:p>
            <a:pPr lvl="1">
              <a:buNone/>
            </a:pPr>
            <a:endParaRPr lang="en-US"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to be Familiar With…</a:t>
            </a:r>
            <a:endParaRPr lang="en-US" dirty="0"/>
          </a:p>
        </p:txBody>
      </p:sp>
      <p:sp>
        <p:nvSpPr>
          <p:cNvPr id="3" name="Content Placeholder 2"/>
          <p:cNvSpPr>
            <a:spLocks noGrp="1"/>
          </p:cNvSpPr>
          <p:nvPr>
            <p:ph idx="1"/>
          </p:nvPr>
        </p:nvSpPr>
        <p:spPr/>
        <p:txBody>
          <a:bodyPr/>
          <a:lstStyle/>
          <a:p>
            <a:r>
              <a:rPr lang="en-US" dirty="0" smtClean="0"/>
              <a:t>Microeconomics: Deals with individual decision units such as people, firms, or markets within the industry.</a:t>
            </a:r>
          </a:p>
          <a:p>
            <a:r>
              <a:rPr lang="en-US" dirty="0" smtClean="0"/>
              <a:t>Marginal: Additional or extra.</a:t>
            </a:r>
          </a:p>
          <a:p>
            <a:pPr lvl="1"/>
            <a:r>
              <a:rPr lang="en-US" dirty="0" smtClean="0"/>
              <a:t>Can be both positive and negative depending on each situation.</a:t>
            </a:r>
          </a:p>
          <a:p>
            <a:r>
              <a:rPr lang="en-US" dirty="0" smtClean="0"/>
              <a:t>Marginal Cost: The change in total cost when an additional unit of output is changed by one unit.</a:t>
            </a:r>
          </a:p>
          <a:p>
            <a:r>
              <a:rPr lang="en-US" dirty="0" smtClean="0"/>
              <a:t>Marginal Revenue:  The amount added to total revenue when an additional unit of output is produced and sold.</a:t>
            </a:r>
            <a:endParaRPr lang="en-US"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Vocabulary to be Familiar With…</a:t>
            </a:r>
            <a:endParaRPr lang="en-US" dirty="0"/>
          </a:p>
        </p:txBody>
      </p:sp>
      <p:sp>
        <p:nvSpPr>
          <p:cNvPr id="3" name="Content Placeholder 2"/>
          <p:cNvSpPr>
            <a:spLocks noGrp="1"/>
          </p:cNvSpPr>
          <p:nvPr>
            <p:ph idx="1"/>
          </p:nvPr>
        </p:nvSpPr>
        <p:spPr/>
        <p:txBody>
          <a:bodyPr/>
          <a:lstStyle/>
          <a:p>
            <a:r>
              <a:rPr lang="en-US" dirty="0" smtClean="0"/>
              <a:t>Variable: An element of doing business which cannot usually be predicted or is subject to constant change.</a:t>
            </a:r>
          </a:p>
          <a:p>
            <a:pPr lvl="1"/>
            <a:r>
              <a:rPr lang="en-US" dirty="0" smtClean="0"/>
              <a:t>Example: Weather is a common variable in producing goods in agribusiness.</a:t>
            </a:r>
          </a:p>
          <a:p>
            <a:r>
              <a:rPr lang="en-US" dirty="0" smtClean="0"/>
              <a:t>Gross </a:t>
            </a:r>
            <a:r>
              <a:rPr lang="en-US" dirty="0" smtClean="0"/>
              <a:t>Domestic Product (GDP): </a:t>
            </a:r>
            <a:endParaRPr lang="en-US" dirty="0" smtClean="0"/>
          </a:p>
          <a:p>
            <a:pPr lvl="1"/>
            <a:r>
              <a:rPr lang="en-US" dirty="0" smtClean="0"/>
              <a:t>The </a:t>
            </a:r>
            <a:r>
              <a:rPr lang="en-US" dirty="0" smtClean="0"/>
              <a:t>total value of goods produced and services provided in a country during one year.</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704088"/>
            <a:ext cx="8534400" cy="896112"/>
          </a:xfrm>
        </p:spPr>
        <p:txBody>
          <a:bodyPr>
            <a:normAutofit fontScale="90000"/>
          </a:bodyPr>
          <a:lstStyle/>
          <a:p>
            <a:r>
              <a:rPr lang="en-US" dirty="0" smtClean="0"/>
              <a:t>Agriculture’s Impact on the Economy</a:t>
            </a:r>
            <a:endParaRPr lang="en-US" dirty="0"/>
          </a:p>
        </p:txBody>
      </p:sp>
      <p:sp>
        <p:nvSpPr>
          <p:cNvPr id="3" name="Content Placeholder 2"/>
          <p:cNvSpPr>
            <a:spLocks noGrp="1"/>
          </p:cNvSpPr>
          <p:nvPr>
            <p:ph idx="1"/>
          </p:nvPr>
        </p:nvSpPr>
        <p:spPr>
          <a:xfrm>
            <a:off x="457200" y="1752600"/>
            <a:ext cx="8229600" cy="4572000"/>
          </a:xfrm>
        </p:spPr>
        <p:txBody>
          <a:bodyPr/>
          <a:lstStyle/>
          <a:p>
            <a:r>
              <a:rPr lang="en-US" sz="2800" dirty="0" smtClean="0"/>
              <a:t>The United States is now the world’s largest agricultural exporter. The value of agricultural exports equals nearly one-fourth of farm cash receipts, about twice the level of the overall U.S. economy, and 1 out of 3 acres are planted for export.</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0"/>
            <a:ext cx="8610600" cy="1143000"/>
          </a:xfrm>
        </p:spPr>
        <p:txBody>
          <a:bodyPr>
            <a:noAutofit/>
          </a:bodyPr>
          <a:lstStyle/>
          <a:p>
            <a:r>
              <a:rPr lang="en-US" sz="4000" b="1" dirty="0" smtClean="0"/>
              <a:t>How much of its agricultural products does the United States export?</a:t>
            </a:r>
            <a:endParaRPr lang="en-US" sz="4000" dirty="0"/>
          </a:p>
        </p:txBody>
      </p:sp>
      <p:sp>
        <p:nvSpPr>
          <p:cNvPr id="3" name="Content Placeholder 2"/>
          <p:cNvSpPr>
            <a:spLocks noGrp="1"/>
          </p:cNvSpPr>
          <p:nvPr>
            <p:ph idx="1"/>
          </p:nvPr>
        </p:nvSpPr>
        <p:spPr/>
        <p:txBody>
          <a:bodyPr/>
          <a:lstStyle/>
          <a:p>
            <a:r>
              <a:rPr lang="en-US" sz="2800" dirty="0" smtClean="0"/>
              <a:t>American farmers </a:t>
            </a:r>
            <a:r>
              <a:rPr lang="en-US" sz="2800" b="1" dirty="0" smtClean="0"/>
              <a:t>export:</a:t>
            </a:r>
          </a:p>
          <a:p>
            <a:pPr lvl="1"/>
            <a:r>
              <a:rPr lang="en-US" sz="2800" b="1" dirty="0" smtClean="0"/>
              <a:t> 45 percent </a:t>
            </a:r>
            <a:r>
              <a:rPr lang="en-US" sz="2800" dirty="0" smtClean="0"/>
              <a:t>of their wheat</a:t>
            </a:r>
          </a:p>
          <a:p>
            <a:pPr lvl="1"/>
            <a:r>
              <a:rPr lang="en-US" sz="2800" b="1" dirty="0" smtClean="0"/>
              <a:t>34 percent </a:t>
            </a:r>
            <a:r>
              <a:rPr lang="en-US" sz="2800" dirty="0" smtClean="0"/>
              <a:t>of their soybeans</a:t>
            </a:r>
          </a:p>
          <a:p>
            <a:pPr lvl="1"/>
            <a:r>
              <a:rPr lang="en-US" sz="2800" b="1" dirty="0" smtClean="0"/>
              <a:t>71 percent </a:t>
            </a:r>
            <a:r>
              <a:rPr lang="en-US" sz="2800" dirty="0" smtClean="0"/>
              <a:t>of their almonds</a:t>
            </a:r>
          </a:p>
          <a:p>
            <a:pPr lvl="1"/>
            <a:r>
              <a:rPr lang="en-US" sz="2800" dirty="0" smtClean="0"/>
              <a:t>More than </a:t>
            </a:r>
            <a:r>
              <a:rPr lang="en-US" sz="2800" b="1" dirty="0" smtClean="0"/>
              <a:t>60 percent </a:t>
            </a:r>
            <a:r>
              <a:rPr lang="en-US" sz="2800" dirty="0" smtClean="0"/>
              <a:t>of their sunflower oil.</a:t>
            </a:r>
            <a:endParaRPr lang="en-US" sz="2800" dirty="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t>What would happen if US Agricultural Production stopped today?</a:t>
            </a:r>
            <a:endParaRPr lang="en-US" sz="4000" dirty="0"/>
          </a:p>
        </p:txBody>
      </p:sp>
      <p:sp>
        <p:nvSpPr>
          <p:cNvPr id="3" name="Content Placeholder 2"/>
          <p:cNvSpPr>
            <a:spLocks noGrp="1"/>
          </p:cNvSpPr>
          <p:nvPr>
            <p:ph idx="1"/>
          </p:nvPr>
        </p:nvSpPr>
        <p:spPr/>
        <p:txBody>
          <a:bodyPr/>
          <a:lstStyle/>
          <a:p>
            <a:r>
              <a:rPr lang="en-US" sz="2400" dirty="0" smtClean="0"/>
              <a:t>In 3-5 days: The American economy would begin to collapse.</a:t>
            </a:r>
          </a:p>
          <a:p>
            <a:pPr lvl="1"/>
            <a:r>
              <a:rPr lang="en-US" sz="2200" i="1" dirty="0" smtClean="0"/>
              <a:t>Most American homes do not have enough food to last more than 3 days and not enough water on hand for more than 1 day.</a:t>
            </a:r>
          </a:p>
          <a:p>
            <a:pPr lvl="2"/>
            <a:r>
              <a:rPr lang="en-US" sz="1900" i="1" u="sng" dirty="0" smtClean="0"/>
              <a:t>Economic </a:t>
            </a:r>
            <a:r>
              <a:rPr lang="en-US" sz="1900" i="1" dirty="0" smtClean="0"/>
              <a:t>Example:  </a:t>
            </a:r>
            <a:r>
              <a:rPr lang="en-US" sz="1900" dirty="0" smtClean="0"/>
              <a:t>Stock markets crashed after 9/11, driven by “the mood” (fears and confidences) of the public.</a:t>
            </a:r>
          </a:p>
          <a:p>
            <a:pPr lvl="2"/>
            <a:r>
              <a:rPr lang="en-US" sz="1900" i="1" u="sng" dirty="0" smtClean="0"/>
              <a:t>Emergency </a:t>
            </a:r>
            <a:r>
              <a:rPr lang="en-US" sz="1900" i="1" dirty="0" smtClean="0"/>
              <a:t>Example:  Hurricane Katrina- Riots, looting, grocery stores bare in a matter of hours.</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would happen… Continued.</a:t>
            </a:r>
            <a:endParaRPr lang="en-US" dirty="0"/>
          </a:p>
        </p:txBody>
      </p:sp>
      <p:sp>
        <p:nvSpPr>
          <p:cNvPr id="3" name="Content Placeholder 2"/>
          <p:cNvSpPr>
            <a:spLocks noGrp="1"/>
          </p:cNvSpPr>
          <p:nvPr>
            <p:ph idx="1"/>
          </p:nvPr>
        </p:nvSpPr>
        <p:spPr/>
        <p:txBody>
          <a:bodyPr/>
          <a:lstStyle/>
          <a:p>
            <a:r>
              <a:rPr lang="en-US" sz="2400" dirty="0" smtClean="0"/>
              <a:t>In 5 -7 days: The entire World would begin to suffer the same economic collapse.</a:t>
            </a:r>
          </a:p>
          <a:p>
            <a:pPr lvl="1"/>
            <a:r>
              <a:rPr lang="en-US" sz="2200" dirty="0" smtClean="0"/>
              <a:t>Humanitarian aid to 3</a:t>
            </a:r>
            <a:r>
              <a:rPr lang="en-US" sz="2200" baseline="30000" dirty="0" smtClean="0"/>
              <a:t>rd</a:t>
            </a:r>
            <a:r>
              <a:rPr lang="en-US" sz="2200" dirty="0" smtClean="0"/>
              <a:t> World or war torn countries would have stopped completely.</a:t>
            </a:r>
          </a:p>
          <a:p>
            <a:pPr lvl="1"/>
            <a:r>
              <a:rPr lang="en-US" dirty="0" smtClean="0"/>
              <a:t>Northern European countries that rely on imports from America would begin to suffer a food shortage.</a:t>
            </a:r>
          </a:p>
          <a:p>
            <a:pPr lvl="2"/>
            <a:r>
              <a:rPr lang="en-US" dirty="0" smtClean="0"/>
              <a:t>Finland, Sweden, Norway: </a:t>
            </a:r>
          </a:p>
          <a:p>
            <a:pPr lvl="3"/>
            <a:r>
              <a:rPr lang="en-US" dirty="0" smtClean="0"/>
              <a:t>No fruit?  No meat?  No veggies?</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ustom 3">
      <a:dk1>
        <a:sysClr val="windowText" lastClr="000000"/>
      </a:dk1>
      <a:lt1>
        <a:sysClr val="window" lastClr="FFFFFF"/>
      </a:lt1>
      <a:dk2>
        <a:srgbClr val="10C225"/>
      </a:dk2>
      <a:lt2>
        <a:srgbClr val="0B5394"/>
      </a:lt2>
      <a:accent1>
        <a:srgbClr val="0F6FC6"/>
      </a:accent1>
      <a:accent2>
        <a:srgbClr val="009DD9"/>
      </a:accent2>
      <a:accent3>
        <a:srgbClr val="10C225"/>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126</TotalTime>
  <Words>906</Words>
  <Application>Microsoft Office PowerPoint</Application>
  <PresentationFormat>On-screen Show (4:3)</PresentationFormat>
  <Paragraphs>90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Flow</vt:lpstr>
      <vt:lpstr>Introduction to Economics  &amp;  Agribusiness</vt:lpstr>
      <vt:lpstr>What is Agricultural Economics?</vt:lpstr>
      <vt:lpstr>Vocabulary to be Familiar With…</vt:lpstr>
      <vt:lpstr>Vocabulary to be Familiar With…</vt:lpstr>
      <vt:lpstr>Vocabulary to be Familiar With…</vt:lpstr>
      <vt:lpstr>Agriculture’s Impact on the Economy</vt:lpstr>
      <vt:lpstr>How much of its agricultural products does the United States export?</vt:lpstr>
      <vt:lpstr>What would happen if US Agricultural Production stopped today?</vt:lpstr>
      <vt:lpstr>What would happen… Continued.</vt:lpstr>
      <vt:lpstr>Where would we be without Agriculture and Agribusiness?</vt:lpstr>
      <vt:lpstr>Scope of Agribusiness in the U.S. Economy</vt:lpstr>
      <vt:lpstr>Scope of Agribusiness in the U.S. Economy</vt:lpstr>
      <vt:lpstr>Scope of Agribusiness in the U.S. Economy</vt:lpstr>
      <vt:lpstr>Scope of Agribusiness in the U.S. Economy</vt:lpstr>
      <vt:lpstr>The American GDP by Sector; (2011 est.)</vt:lpstr>
      <vt:lpstr>What happens next?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Economics  &amp;  Agribusiness</dc:title>
  <dc:creator>Dusti</dc:creator>
  <cp:lastModifiedBy>Dusti</cp:lastModifiedBy>
  <cp:revision>15</cp:revision>
  <dcterms:created xsi:type="dcterms:W3CDTF">2012-08-03T16:48:49Z</dcterms:created>
  <dcterms:modified xsi:type="dcterms:W3CDTF">2012-08-03T18:55:06Z</dcterms:modified>
</cp:coreProperties>
</file>