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4E24F91-F09A-49F5-A827-DF513DB67A61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D11B305-36F7-42EE-A75A-6E1766BE3C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24F91-F09A-49F5-A827-DF513DB67A61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1B305-36F7-42EE-A75A-6E1766BE3C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24F91-F09A-49F5-A827-DF513DB67A61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1B305-36F7-42EE-A75A-6E1766BE3C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24F91-F09A-49F5-A827-DF513DB67A61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1B305-36F7-42EE-A75A-6E1766BE3C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4E24F91-F09A-49F5-A827-DF513DB67A61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D11B305-36F7-42EE-A75A-6E1766BE3C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24F91-F09A-49F5-A827-DF513DB67A61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D11B305-36F7-42EE-A75A-6E1766BE3C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24F91-F09A-49F5-A827-DF513DB67A61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D11B305-36F7-42EE-A75A-6E1766BE3C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24F91-F09A-49F5-A827-DF513DB67A61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1B305-36F7-42EE-A75A-6E1766BE3C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24F91-F09A-49F5-A827-DF513DB67A61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1B305-36F7-42EE-A75A-6E1766BE3C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4E24F91-F09A-49F5-A827-DF513DB67A61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D11B305-36F7-42EE-A75A-6E1766BE3C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4E24F91-F09A-49F5-A827-DF513DB67A61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D11B305-36F7-42EE-A75A-6E1766BE3C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4E24F91-F09A-49F5-A827-DF513DB67A61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D11B305-36F7-42EE-A75A-6E1766BE3C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Equine Senses</a:t>
            </a:r>
            <a:endParaRPr lang="en-US" sz="54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 descr="Matt, Gracie, + Willie 00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838200" y="2819400"/>
            <a:ext cx="3377936" cy="2533452"/>
          </a:xfrm>
          <a:ln w="76200">
            <a:solidFill>
              <a:schemeClr val="tx1"/>
            </a:solidFill>
          </a:ln>
        </p:spPr>
      </p:pic>
      <p:pic>
        <p:nvPicPr>
          <p:cNvPr id="12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895600"/>
            <a:ext cx="3561204" cy="236850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91" name="Picture 7" descr="Pictur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381000"/>
            <a:ext cx="5118100" cy="61849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3657600" cy="5818188"/>
          </a:xfrm>
        </p:spPr>
        <p:txBody>
          <a:bodyPr/>
          <a:lstStyle/>
          <a:p>
            <a:r>
              <a:rPr lang="en-US" sz="6600" b="1"/>
              <a:t>Blind</a:t>
            </a:r>
            <a:br>
              <a:rPr lang="en-US" sz="6600" b="1"/>
            </a:br>
            <a:r>
              <a:rPr lang="en-US" sz="6600" b="1"/>
              <a:t>Spots</a:t>
            </a:r>
          </a:p>
        </p:txBody>
      </p:sp>
      <p:pic>
        <p:nvPicPr>
          <p:cNvPr id="17413" name="Picture 5" descr="pic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62600" y="304800"/>
            <a:ext cx="2355850" cy="61182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Touch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800" dirty="0"/>
          </a:p>
          <a:p>
            <a:r>
              <a:rPr lang="en-US" sz="2800" b="1" dirty="0" smtClean="0"/>
              <a:t>Do horses have a keen sense of touch?</a:t>
            </a:r>
          </a:p>
          <a:p>
            <a:endParaRPr lang="en-US" sz="2500" b="1" dirty="0"/>
          </a:p>
          <a:p>
            <a:r>
              <a:rPr lang="en-US" sz="2800" b="1" dirty="0" smtClean="0"/>
              <a:t>Sense </a:t>
            </a:r>
            <a:r>
              <a:rPr lang="en-US" sz="2800" b="1" dirty="0"/>
              <a:t>of touch is very important in </a:t>
            </a:r>
            <a:r>
              <a:rPr lang="en-US" sz="2800" b="1" dirty="0" smtClean="0"/>
              <a:t>riding</a:t>
            </a:r>
            <a:endParaRPr lang="en-US" sz="2800" b="1" dirty="0"/>
          </a:p>
          <a:p>
            <a:pPr lvl="1"/>
            <a:r>
              <a:rPr lang="en-US" b="1" dirty="0"/>
              <a:t>Rider’s hands through the touch of the </a:t>
            </a:r>
            <a:r>
              <a:rPr lang="en-US" b="1" dirty="0" smtClean="0"/>
              <a:t>bit</a:t>
            </a:r>
            <a:endParaRPr lang="en-US" b="1" dirty="0"/>
          </a:p>
          <a:p>
            <a:pPr lvl="1"/>
            <a:r>
              <a:rPr lang="en-US" b="1" dirty="0"/>
              <a:t>Rider’s legs on the </a:t>
            </a:r>
            <a:r>
              <a:rPr lang="en-US" b="1" dirty="0" smtClean="0"/>
              <a:t>ribs</a:t>
            </a:r>
            <a:endParaRPr lang="en-US" b="1" dirty="0"/>
          </a:p>
          <a:p>
            <a:pPr lvl="1"/>
            <a:r>
              <a:rPr lang="en-US" b="1" dirty="0"/>
              <a:t>Important that the rider remains soft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Touch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1000" b="1" dirty="0"/>
          </a:p>
          <a:p>
            <a:pPr>
              <a:lnSpc>
                <a:spcPct val="80000"/>
              </a:lnSpc>
            </a:pPr>
            <a:r>
              <a:rPr lang="en-US" sz="2800" b="1" dirty="0"/>
              <a:t>Where are the most sensitive areas?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Eyes, ears, and </a:t>
            </a:r>
            <a:r>
              <a:rPr lang="en-US" b="1" dirty="0" smtClean="0"/>
              <a:t>nose</a:t>
            </a:r>
          </a:p>
          <a:p>
            <a:pPr lvl="1">
              <a:lnSpc>
                <a:spcPct val="80000"/>
              </a:lnSpc>
            </a:pPr>
            <a:r>
              <a:rPr lang="en-US" b="1" dirty="0" smtClean="0"/>
              <a:t>Withers</a:t>
            </a:r>
            <a:r>
              <a:rPr lang="en-US" b="1" dirty="0"/>
              <a:t>, ribs, flanks, and </a:t>
            </a:r>
            <a:r>
              <a:rPr lang="en-US" b="1" dirty="0" smtClean="0"/>
              <a:t>legs</a:t>
            </a:r>
          </a:p>
          <a:p>
            <a:pPr lvl="1">
              <a:lnSpc>
                <a:spcPct val="80000"/>
              </a:lnSpc>
            </a:pPr>
            <a:endParaRPr lang="en-US" sz="2500" b="1" dirty="0"/>
          </a:p>
          <a:p>
            <a:pPr>
              <a:lnSpc>
                <a:spcPct val="80000"/>
              </a:lnSpc>
            </a:pPr>
            <a:endParaRPr lang="en-US" sz="1000" b="1" dirty="0"/>
          </a:p>
          <a:p>
            <a:pPr>
              <a:lnSpc>
                <a:spcPct val="80000"/>
              </a:lnSpc>
            </a:pPr>
            <a:r>
              <a:rPr lang="en-US" sz="2800" b="1" dirty="0"/>
              <a:t>F</a:t>
            </a:r>
            <a:r>
              <a:rPr lang="en-US" sz="2800" b="1" dirty="0" smtClean="0"/>
              <a:t>earful </a:t>
            </a:r>
            <a:r>
              <a:rPr lang="en-US" sz="2800" b="1" dirty="0"/>
              <a:t>of anything </a:t>
            </a:r>
            <a:r>
              <a:rPr lang="en-US" sz="2800" b="1" dirty="0" smtClean="0"/>
              <a:t>touching flanks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Hearing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Do horses have a good sense of hearing?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Excellent</a:t>
            </a:r>
          </a:p>
          <a:p>
            <a:pPr>
              <a:lnSpc>
                <a:spcPct val="90000"/>
              </a:lnSpc>
            </a:pPr>
            <a:endParaRPr lang="en-US" sz="25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Much better than sight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E</a:t>
            </a:r>
            <a:r>
              <a:rPr lang="en-US" b="1" dirty="0" smtClean="0"/>
              <a:t>yes </a:t>
            </a:r>
            <a:r>
              <a:rPr lang="en-US" b="1" dirty="0"/>
              <a:t>and ears are always working </a:t>
            </a:r>
            <a:r>
              <a:rPr lang="en-US" b="1" dirty="0" smtClean="0"/>
              <a:t>together</a:t>
            </a:r>
          </a:p>
          <a:p>
            <a:pPr lvl="1"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endParaRPr lang="en-US" sz="1200" b="1" dirty="0"/>
          </a:p>
          <a:p>
            <a:pPr>
              <a:lnSpc>
                <a:spcPct val="90000"/>
              </a:lnSpc>
            </a:pPr>
            <a:r>
              <a:rPr lang="en-US" sz="2800" b="1" dirty="0" smtClean="0"/>
              <a:t>First ears </a:t>
            </a:r>
            <a:r>
              <a:rPr lang="en-US" sz="2800" b="1" dirty="0"/>
              <a:t>will point toward the sound then </a:t>
            </a:r>
            <a:endParaRPr lang="en-US" sz="2800" b="1" dirty="0" smtClean="0"/>
          </a:p>
          <a:p>
            <a:pPr lvl="1">
              <a:lnSpc>
                <a:spcPct val="90000"/>
              </a:lnSpc>
            </a:pPr>
            <a:r>
              <a:rPr lang="en-US" b="1" dirty="0"/>
              <a:t>H</a:t>
            </a:r>
            <a:r>
              <a:rPr lang="en-US" b="1" dirty="0" smtClean="0"/>
              <a:t>orse </a:t>
            </a:r>
            <a:r>
              <a:rPr lang="en-US" b="1" dirty="0"/>
              <a:t>will try to see what it 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Smell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Sense of smell?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Good</a:t>
            </a:r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Stallions can identify mares in heat from great distances</a:t>
            </a:r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Research trials have </a:t>
            </a:r>
            <a:r>
              <a:rPr lang="en-US" sz="2800" b="1" dirty="0" smtClean="0"/>
              <a:t>found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H</a:t>
            </a:r>
            <a:r>
              <a:rPr lang="en-US" b="1" dirty="0" smtClean="0"/>
              <a:t>orse </a:t>
            </a:r>
            <a:r>
              <a:rPr lang="en-US" b="1" dirty="0"/>
              <a:t>can return home from up to five miles when hauled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Smell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  <a:p>
            <a:r>
              <a:rPr lang="en-US" b="1" dirty="0"/>
              <a:t>Young horses may </a:t>
            </a:r>
            <a:endParaRPr lang="en-US" b="1" dirty="0" smtClean="0"/>
          </a:p>
          <a:p>
            <a:pPr lvl="1"/>
            <a:r>
              <a:rPr lang="en-US" b="1" dirty="0"/>
              <a:t>L</a:t>
            </a:r>
            <a:r>
              <a:rPr lang="en-US" b="1" dirty="0" smtClean="0"/>
              <a:t>ike </a:t>
            </a:r>
            <a:r>
              <a:rPr lang="en-US" b="1" dirty="0"/>
              <a:t>to smell saddles</a:t>
            </a:r>
          </a:p>
          <a:p>
            <a:endParaRPr lang="en-US" sz="2400" b="1" dirty="0"/>
          </a:p>
          <a:p>
            <a:r>
              <a:rPr lang="en-US" b="1" dirty="0"/>
              <a:t>Smell may dictate grazing </a:t>
            </a:r>
            <a:r>
              <a:rPr lang="en-US" b="1" dirty="0" smtClean="0"/>
              <a:t>habits</a:t>
            </a:r>
          </a:p>
          <a:p>
            <a:pPr lvl="1"/>
            <a:r>
              <a:rPr lang="en-US" b="1" dirty="0" smtClean="0"/>
              <a:t>Does </a:t>
            </a:r>
            <a:r>
              <a:rPr lang="en-US" b="1" dirty="0"/>
              <a:t>this prevent consumption of poisonous plants?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Flight Reflex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Quick reflexes and panic </a:t>
            </a:r>
            <a:endParaRPr lang="en-US" sz="2800" b="1" dirty="0" smtClean="0"/>
          </a:p>
          <a:p>
            <a:pPr lvl="1">
              <a:lnSpc>
                <a:spcPct val="90000"/>
              </a:lnSpc>
            </a:pPr>
            <a:r>
              <a:rPr lang="en-US" b="1" dirty="0"/>
              <a:t>C</a:t>
            </a:r>
            <a:r>
              <a:rPr lang="en-US" b="1" dirty="0" smtClean="0"/>
              <a:t>haracterized </a:t>
            </a:r>
            <a:r>
              <a:rPr lang="en-US" b="1" dirty="0"/>
              <a:t>the prehistoric horse</a:t>
            </a:r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Endowed with an extensive system of ligaments which permit them to what?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Sleep while standing</a:t>
            </a:r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Will panic into flight without much consideration of such an action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Flight Reflex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Young horse especially will try to flee</a:t>
            </a:r>
          </a:p>
          <a:p>
            <a:endParaRPr lang="en-US" sz="2500" b="1" dirty="0"/>
          </a:p>
          <a:p>
            <a:r>
              <a:rPr lang="en-US" sz="2800" b="1" dirty="0"/>
              <a:t>As horses get </a:t>
            </a:r>
            <a:r>
              <a:rPr lang="en-US" sz="2800" b="1" dirty="0" smtClean="0"/>
              <a:t>older</a:t>
            </a:r>
          </a:p>
          <a:p>
            <a:pPr lvl="1"/>
            <a:r>
              <a:rPr lang="en-US" b="1" dirty="0"/>
              <a:t>M</a:t>
            </a:r>
            <a:r>
              <a:rPr lang="en-US" b="1" dirty="0" smtClean="0"/>
              <a:t>ost </a:t>
            </a:r>
            <a:r>
              <a:rPr lang="en-US" b="1" dirty="0"/>
              <a:t>tend to become </a:t>
            </a:r>
            <a:r>
              <a:rPr lang="en-US" b="1" dirty="0" smtClean="0"/>
              <a:t>desensitized</a:t>
            </a:r>
            <a:endParaRPr lang="en-US" b="1" dirty="0"/>
          </a:p>
          <a:p>
            <a:endParaRPr lang="en-US" sz="2800" b="1" dirty="0"/>
          </a:p>
          <a:p>
            <a:r>
              <a:rPr lang="en-US" sz="2800" b="1" dirty="0"/>
              <a:t>Careful management and good horsemanship skills should be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Memory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Considered to have memories </a:t>
            </a:r>
            <a:endParaRPr lang="en-US" sz="2800" b="1" dirty="0" smtClean="0"/>
          </a:p>
          <a:p>
            <a:pPr lvl="1"/>
            <a:r>
              <a:rPr lang="en-US" sz="2200" b="1" dirty="0"/>
              <a:t>S</a:t>
            </a:r>
            <a:r>
              <a:rPr lang="en-US" sz="2200" b="1" dirty="0" smtClean="0"/>
              <a:t>econd </a:t>
            </a:r>
            <a:r>
              <a:rPr lang="en-US" sz="2200" b="1" dirty="0"/>
              <a:t>only to elephants</a:t>
            </a:r>
          </a:p>
          <a:p>
            <a:endParaRPr lang="en-US" sz="2800" b="1" dirty="0"/>
          </a:p>
          <a:p>
            <a:r>
              <a:rPr lang="en-US" sz="2800" b="1" dirty="0" smtClean="0"/>
              <a:t>In wild</a:t>
            </a:r>
            <a:r>
              <a:rPr lang="en-US" sz="2800" b="1" dirty="0"/>
              <a:t>, if an attack came at a certain </a:t>
            </a:r>
            <a:r>
              <a:rPr lang="en-US" sz="2800" b="1" dirty="0" smtClean="0"/>
              <a:t>place</a:t>
            </a:r>
          </a:p>
          <a:p>
            <a:pPr lvl="1"/>
            <a:r>
              <a:rPr lang="en-US" b="1" dirty="0" smtClean="0"/>
              <a:t>The </a:t>
            </a:r>
            <a:r>
              <a:rPr lang="en-US" b="1" dirty="0"/>
              <a:t>herd avoided that spot in the future</a:t>
            </a:r>
          </a:p>
          <a:p>
            <a:endParaRPr lang="en-US" sz="2800" b="1" dirty="0"/>
          </a:p>
          <a:p>
            <a:r>
              <a:rPr lang="en-US" sz="2800" b="1" dirty="0"/>
              <a:t>Horses are creatures of </a:t>
            </a:r>
            <a:r>
              <a:rPr lang="en-US" sz="2800" b="1" dirty="0" smtClean="0"/>
              <a:t>habit</a:t>
            </a:r>
          </a:p>
          <a:p>
            <a:pPr lvl="1"/>
            <a:r>
              <a:rPr lang="en-US" sz="2800" b="1" dirty="0" smtClean="0"/>
              <a:t>Creatures of laziness?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Physical Parameters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876800"/>
          </a:xfrm>
        </p:spPr>
        <p:txBody>
          <a:bodyPr/>
          <a:lstStyle/>
          <a:p>
            <a:r>
              <a:rPr lang="en-US" b="1" dirty="0" smtClean="0"/>
              <a:t>How did horses survive over the years?</a:t>
            </a:r>
            <a:endParaRPr lang="en-US" b="1" dirty="0"/>
          </a:p>
          <a:p>
            <a:pPr lvl="1"/>
            <a:r>
              <a:rPr lang="en-US" b="1" dirty="0"/>
              <a:t>Hiding</a:t>
            </a:r>
          </a:p>
          <a:p>
            <a:pPr lvl="1"/>
            <a:r>
              <a:rPr lang="en-US" b="1" dirty="0"/>
              <a:t>Running away</a:t>
            </a:r>
          </a:p>
          <a:p>
            <a:endParaRPr lang="en-US" sz="2500" b="1" dirty="0" smtClean="0"/>
          </a:p>
          <a:p>
            <a:r>
              <a:rPr lang="en-US" b="1" dirty="0"/>
              <a:t>T</a:t>
            </a:r>
            <a:r>
              <a:rPr lang="en-US" b="1" dirty="0" smtClean="0"/>
              <a:t>ools developed in </a:t>
            </a:r>
            <a:r>
              <a:rPr lang="en-US" b="1" dirty="0"/>
              <a:t>the past are </a:t>
            </a:r>
            <a:endParaRPr lang="en-US" b="1" dirty="0" smtClean="0"/>
          </a:p>
          <a:p>
            <a:pPr lvl="1"/>
            <a:r>
              <a:rPr lang="en-US" b="1" dirty="0"/>
              <a:t>E</a:t>
            </a:r>
            <a:r>
              <a:rPr lang="en-US" b="1" dirty="0" smtClean="0"/>
              <a:t>vident </a:t>
            </a:r>
            <a:r>
              <a:rPr lang="en-US" b="1" dirty="0"/>
              <a:t>in the reactions of the horse today</a:t>
            </a:r>
          </a:p>
          <a:p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Memory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Memory and temperament </a:t>
            </a:r>
            <a:r>
              <a:rPr lang="en-US" sz="2800" b="1" dirty="0" smtClean="0"/>
              <a:t>are </a:t>
            </a:r>
            <a:r>
              <a:rPr lang="en-US" sz="2800" b="1" dirty="0"/>
              <a:t>linked </a:t>
            </a:r>
            <a:r>
              <a:rPr lang="en-US" sz="2800" b="1" dirty="0" smtClean="0"/>
              <a:t>to?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Breeding</a:t>
            </a:r>
            <a:endParaRPr lang="en-US" b="1" dirty="0"/>
          </a:p>
          <a:p>
            <a:pPr>
              <a:lnSpc>
                <a:spcPct val="90000"/>
              </a:lnSpc>
            </a:pPr>
            <a:endParaRPr lang="en-US" sz="25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W</a:t>
            </a:r>
            <a:r>
              <a:rPr lang="en-US" sz="2800" b="1" dirty="0" smtClean="0"/>
              <a:t>ell-trained </a:t>
            </a:r>
            <a:r>
              <a:rPr lang="en-US" sz="2800" b="1" dirty="0"/>
              <a:t>horse never forgets its </a:t>
            </a:r>
            <a:r>
              <a:rPr lang="en-US" sz="2800" b="1" dirty="0" smtClean="0"/>
              <a:t>training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Neither </a:t>
            </a:r>
            <a:r>
              <a:rPr lang="en-US" b="1" dirty="0"/>
              <a:t>does a poorly trained one</a:t>
            </a:r>
          </a:p>
          <a:p>
            <a:pPr>
              <a:lnSpc>
                <a:spcPct val="90000"/>
              </a:lnSpc>
            </a:pPr>
            <a:endParaRPr lang="en-US" sz="25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Bad habits should be </a:t>
            </a:r>
            <a:endParaRPr lang="en-US" sz="2800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Corrected </a:t>
            </a:r>
            <a:r>
              <a:rPr lang="en-US" b="1" dirty="0"/>
              <a:t>before they become fixed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Memory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Performance </a:t>
            </a:r>
            <a:r>
              <a:rPr lang="en-US" sz="2800" b="1" dirty="0" smtClean="0"/>
              <a:t>on intelligence </a:t>
            </a:r>
            <a:r>
              <a:rPr lang="en-US" sz="2800" b="1" dirty="0"/>
              <a:t>tests have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Not been outstanding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However, able </a:t>
            </a:r>
            <a:r>
              <a:rPr lang="en-US" b="1" dirty="0"/>
              <a:t>to complete complex things routinely when trained</a:t>
            </a:r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What </a:t>
            </a:r>
            <a:r>
              <a:rPr lang="en-US" sz="2800" b="1" dirty="0" smtClean="0"/>
              <a:t>can they not </a:t>
            </a:r>
            <a:r>
              <a:rPr lang="en-US" sz="2800" b="1" dirty="0"/>
              <a:t>associate with?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Overeating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Gregarious Nature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Gregarious by nature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Banding together</a:t>
            </a:r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Wild horses were safer from attack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Still seen in zebras in Africa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Can be used to the benefit of trainers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Physical Parameters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endParaRPr lang="en-US" sz="1000" b="1" dirty="0"/>
          </a:p>
          <a:p>
            <a:pPr>
              <a:buFont typeface="Wingdings" pitchFamily="2" charset="2"/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What are these tools?</a:t>
            </a:r>
            <a:endParaRPr lang="en-US" sz="3600" b="1" dirty="0"/>
          </a:p>
          <a:p>
            <a:pPr lvl="3"/>
            <a:r>
              <a:rPr lang="en-US" sz="2800" b="1" dirty="0"/>
              <a:t>Sight and Skin Sensitivity</a:t>
            </a:r>
          </a:p>
          <a:p>
            <a:pPr lvl="3"/>
            <a:r>
              <a:rPr lang="en-US" sz="2800" b="1" dirty="0"/>
              <a:t>Hearing and Smell</a:t>
            </a:r>
          </a:p>
          <a:p>
            <a:pPr lvl="3"/>
            <a:r>
              <a:rPr lang="en-US" sz="2800" b="1" dirty="0"/>
              <a:t>Reflex for Flight</a:t>
            </a:r>
          </a:p>
          <a:p>
            <a:pPr lvl="3"/>
            <a:r>
              <a:rPr lang="en-US" sz="2800" b="1" dirty="0"/>
              <a:t>Memory and Gregarious Nature</a:t>
            </a:r>
          </a:p>
          <a:p>
            <a:pPr lvl="3"/>
            <a:r>
              <a:rPr lang="en-US" sz="2800" b="1" dirty="0"/>
              <a:t>Ability to feel ground vibrations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Sight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Eyes </a:t>
            </a:r>
            <a:r>
              <a:rPr lang="en-US" sz="2800" b="1" dirty="0" smtClean="0"/>
              <a:t>set </a:t>
            </a:r>
            <a:r>
              <a:rPr lang="en-US" sz="2800" b="1" dirty="0"/>
              <a:t>wide </a:t>
            </a:r>
            <a:r>
              <a:rPr lang="en-US" sz="2800" b="1" dirty="0" smtClean="0"/>
              <a:t>on head</a:t>
            </a:r>
          </a:p>
          <a:p>
            <a:pPr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Monocular vs. Binocular Vision</a:t>
            </a:r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Monocular Vision: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600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Why was </a:t>
            </a:r>
            <a:r>
              <a:rPr lang="en-US" b="1" dirty="0" smtClean="0"/>
              <a:t>this vision </a:t>
            </a:r>
            <a:r>
              <a:rPr lang="en-US" b="1" dirty="0"/>
              <a:t>developed</a:t>
            </a:r>
            <a:r>
              <a:rPr lang="en-US" b="1" dirty="0" smtClean="0"/>
              <a:t>?</a:t>
            </a:r>
            <a:endParaRPr lang="en-US" sz="1500" b="1" dirty="0"/>
          </a:p>
          <a:p>
            <a:pPr lvl="2">
              <a:lnSpc>
                <a:spcPct val="90000"/>
              </a:lnSpc>
            </a:pPr>
            <a:r>
              <a:rPr lang="en-US" sz="2400" b="1" dirty="0"/>
              <a:t>To </a:t>
            </a:r>
            <a:r>
              <a:rPr lang="en-US" sz="2400" b="1" dirty="0" smtClean="0"/>
              <a:t>protect from predators</a:t>
            </a:r>
            <a:endParaRPr lang="en-US" sz="2400" b="1" dirty="0"/>
          </a:p>
          <a:p>
            <a:pPr lvl="2">
              <a:lnSpc>
                <a:spcPct val="90000"/>
              </a:lnSpc>
            </a:pPr>
            <a:r>
              <a:rPr lang="en-US" sz="2400" b="1" dirty="0" smtClean="0"/>
              <a:t>Allowed to </a:t>
            </a:r>
            <a:r>
              <a:rPr lang="en-US" sz="2400" b="1" dirty="0"/>
              <a:t>see danger from either side </a:t>
            </a:r>
            <a:endParaRPr lang="en-US" sz="2400" b="1" dirty="0" smtClean="0"/>
          </a:p>
          <a:p>
            <a:pPr lvl="3">
              <a:lnSpc>
                <a:spcPct val="90000"/>
              </a:lnSpc>
            </a:pPr>
            <a:r>
              <a:rPr lang="en-US" sz="2100" b="1" dirty="0"/>
              <a:t>W</a:t>
            </a:r>
            <a:r>
              <a:rPr lang="en-US" sz="2100" b="1" dirty="0" smtClean="0"/>
              <a:t>ithout </a:t>
            </a:r>
            <a:r>
              <a:rPr lang="en-US" sz="2100" b="1" dirty="0"/>
              <a:t>turning its head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Sight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Binocular Vision:</a:t>
            </a:r>
          </a:p>
          <a:p>
            <a:endParaRPr lang="en-US" sz="1000" b="1" dirty="0"/>
          </a:p>
          <a:p>
            <a:pPr lvl="1"/>
            <a:r>
              <a:rPr lang="en-US" b="1" dirty="0"/>
              <a:t>Used to judge distances</a:t>
            </a:r>
          </a:p>
          <a:p>
            <a:pPr lvl="1"/>
            <a:endParaRPr lang="en-US" sz="1000" b="1" dirty="0"/>
          </a:p>
          <a:p>
            <a:pPr lvl="1"/>
            <a:r>
              <a:rPr lang="en-US" b="1" dirty="0"/>
              <a:t>Typically not as good as its monocular vision</a:t>
            </a:r>
          </a:p>
          <a:p>
            <a:pPr lvl="1"/>
            <a:endParaRPr lang="en-US" sz="1000" b="1" dirty="0"/>
          </a:p>
          <a:p>
            <a:pPr lvl="1"/>
            <a:r>
              <a:rPr lang="en-US" b="1" dirty="0"/>
              <a:t>Some horses have better binocular </a:t>
            </a:r>
            <a:r>
              <a:rPr lang="en-US" b="1" dirty="0" smtClean="0"/>
              <a:t>vision</a:t>
            </a:r>
          </a:p>
          <a:p>
            <a:pPr lvl="2"/>
            <a:r>
              <a:rPr lang="en-US" b="1" dirty="0" smtClean="0"/>
              <a:t>Why</a:t>
            </a:r>
            <a:r>
              <a:rPr lang="en-US" b="1" dirty="0"/>
              <a:t>? </a:t>
            </a:r>
          </a:p>
          <a:p>
            <a:pPr lvl="3"/>
            <a:r>
              <a:rPr lang="en-US" b="1" dirty="0"/>
              <a:t>Their eyes are set closer together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Sight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Some have </a:t>
            </a:r>
            <a:r>
              <a:rPr lang="en-US" b="1" dirty="0"/>
              <a:t>to learn to </a:t>
            </a:r>
            <a:r>
              <a:rPr lang="en-US" b="1" dirty="0" smtClean="0"/>
              <a:t>develop binocular </a:t>
            </a:r>
            <a:r>
              <a:rPr lang="en-US" b="1" dirty="0"/>
              <a:t>vision through training</a:t>
            </a:r>
          </a:p>
          <a:p>
            <a:pPr>
              <a:buFont typeface="Wingdings" pitchFamily="2" charset="2"/>
              <a:buNone/>
            </a:pPr>
            <a:endParaRPr lang="en-US" sz="1200" b="1" dirty="0"/>
          </a:p>
          <a:p>
            <a:pPr lvl="1"/>
            <a:r>
              <a:rPr lang="en-US" b="1" dirty="0"/>
              <a:t>Examples:</a:t>
            </a:r>
          </a:p>
          <a:p>
            <a:pPr lvl="2"/>
            <a:r>
              <a:rPr lang="en-US" b="1" dirty="0"/>
              <a:t>Rope horse following cattle at correct distance</a:t>
            </a:r>
          </a:p>
          <a:p>
            <a:pPr lvl="2"/>
            <a:r>
              <a:rPr lang="en-US" b="1" dirty="0"/>
              <a:t>Teaching a barrel horse to judge distance to the barrel</a:t>
            </a:r>
          </a:p>
          <a:p>
            <a:pPr lvl="2"/>
            <a:r>
              <a:rPr lang="en-US" b="1" dirty="0"/>
              <a:t>Teaching a jumper how to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Facts About Vision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2800" b="1" dirty="0"/>
              <a:t>B</a:t>
            </a:r>
            <a:r>
              <a:rPr lang="en-US" sz="2800" b="1" dirty="0" smtClean="0"/>
              <a:t>lind spots</a:t>
            </a:r>
          </a:p>
          <a:p>
            <a:pPr lvl="1"/>
            <a:r>
              <a:rPr lang="en-US" b="1" dirty="0" smtClean="0"/>
              <a:t>Where</a:t>
            </a:r>
            <a:r>
              <a:rPr lang="en-US" b="1" dirty="0"/>
              <a:t>?</a:t>
            </a:r>
          </a:p>
          <a:p>
            <a:pPr lvl="2"/>
            <a:r>
              <a:rPr lang="en-US" b="1" dirty="0"/>
              <a:t>Directly behind its hindquarters</a:t>
            </a:r>
          </a:p>
          <a:p>
            <a:pPr>
              <a:buFont typeface="Wingdings" pitchFamily="2" charset="2"/>
              <a:buNone/>
            </a:pPr>
            <a:endParaRPr lang="en-US" sz="1200" b="1" dirty="0"/>
          </a:p>
          <a:p>
            <a:endParaRPr lang="en-US" sz="1200" b="1" dirty="0"/>
          </a:p>
          <a:p>
            <a:r>
              <a:rPr lang="en-US" sz="2800" b="1" dirty="0"/>
              <a:t>C</a:t>
            </a:r>
            <a:r>
              <a:rPr lang="en-US" sz="2800" b="1" dirty="0" smtClean="0"/>
              <a:t>an’t </a:t>
            </a:r>
            <a:r>
              <a:rPr lang="en-US" sz="2800" b="1" dirty="0"/>
              <a:t>see directly below its head</a:t>
            </a:r>
          </a:p>
          <a:p>
            <a:pPr>
              <a:buFont typeface="Wingdings" pitchFamily="2" charset="2"/>
              <a:buNone/>
            </a:pPr>
            <a:endParaRPr lang="en-US" sz="1200" b="1" dirty="0"/>
          </a:p>
          <a:p>
            <a:endParaRPr lang="en-US" sz="1200" b="1" dirty="0"/>
          </a:p>
          <a:p>
            <a:r>
              <a:rPr lang="en-US" b="1" dirty="0"/>
              <a:t>M</a:t>
            </a:r>
            <a:r>
              <a:rPr lang="en-US" b="1" dirty="0" smtClean="0"/>
              <a:t>ust </a:t>
            </a:r>
            <a:r>
              <a:rPr lang="en-US" b="1" dirty="0"/>
              <a:t>lower its head </a:t>
            </a:r>
            <a:r>
              <a:rPr lang="en-US" b="1" dirty="0" smtClean="0"/>
              <a:t>to</a:t>
            </a:r>
            <a:endParaRPr lang="en-US" b="1" dirty="0"/>
          </a:p>
          <a:p>
            <a:pPr lvl="1"/>
            <a:r>
              <a:rPr lang="en-US" b="1" dirty="0"/>
              <a:t>See far away</a:t>
            </a:r>
          </a:p>
          <a:p>
            <a:pPr>
              <a:buFont typeface="Wingdings" pitchFamily="2" charset="2"/>
              <a:buNone/>
            </a:pPr>
            <a:endParaRPr lang="en-US" sz="1200" b="1" dirty="0"/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Facts About Vision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M</a:t>
            </a:r>
            <a:r>
              <a:rPr lang="en-US" sz="2800" b="1" dirty="0" smtClean="0"/>
              <a:t>ust </a:t>
            </a:r>
            <a:r>
              <a:rPr lang="en-US" sz="2800" b="1" dirty="0"/>
              <a:t>raise its head to see?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Close objects</a:t>
            </a:r>
          </a:p>
          <a:p>
            <a:pPr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If </a:t>
            </a:r>
            <a:r>
              <a:rPr lang="en-US" sz="2800" b="1" dirty="0" smtClean="0"/>
              <a:t>object </a:t>
            </a:r>
            <a:r>
              <a:rPr lang="en-US" sz="2800" b="1" dirty="0"/>
              <a:t>is closer than __, </a:t>
            </a:r>
            <a:r>
              <a:rPr lang="en-US" sz="2800" b="1" dirty="0" smtClean="0"/>
              <a:t>can’t </a:t>
            </a:r>
            <a:r>
              <a:rPr lang="en-US" sz="2800" b="1" dirty="0"/>
              <a:t>see with its binocular vision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4 feet</a:t>
            </a:r>
          </a:p>
          <a:p>
            <a:pPr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b="1" dirty="0"/>
              <a:t>T</a:t>
            </a:r>
            <a:r>
              <a:rPr lang="en-US" b="1" dirty="0" smtClean="0"/>
              <a:t>akes time to adjust eyesight to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D</a:t>
            </a:r>
            <a:r>
              <a:rPr lang="en-US" b="1" dirty="0" smtClean="0"/>
              <a:t>ark spaces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Facts About Vision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A grazing horse can see?</a:t>
            </a:r>
          </a:p>
          <a:p>
            <a:pPr lvl="1"/>
            <a:r>
              <a:rPr lang="en-US" b="1" dirty="0"/>
              <a:t>Almost all the way around its body</a:t>
            </a:r>
          </a:p>
          <a:p>
            <a:endParaRPr lang="en-US" b="1" dirty="0"/>
          </a:p>
          <a:p>
            <a:r>
              <a:rPr lang="en-US" sz="2800" b="1" dirty="0"/>
              <a:t>H</a:t>
            </a:r>
            <a:r>
              <a:rPr lang="en-US" sz="2800" b="1" dirty="0" smtClean="0"/>
              <a:t>as </a:t>
            </a:r>
            <a:r>
              <a:rPr lang="en-US" sz="2800" b="1" dirty="0"/>
              <a:t>a hard time focusing clearly on </a:t>
            </a:r>
            <a:r>
              <a:rPr lang="en-US" sz="2800" b="1" dirty="0" smtClean="0"/>
              <a:t>objects</a:t>
            </a:r>
          </a:p>
          <a:p>
            <a:pPr lvl="1"/>
            <a:r>
              <a:rPr lang="en-US" b="1" dirty="0"/>
              <a:t>V</a:t>
            </a:r>
            <a:r>
              <a:rPr lang="en-US" b="1" dirty="0" smtClean="0"/>
              <a:t>ery </a:t>
            </a:r>
            <a:r>
              <a:rPr lang="en-US" b="1" dirty="0"/>
              <a:t>good at </a:t>
            </a:r>
            <a:r>
              <a:rPr lang="en-US" b="1" dirty="0" smtClean="0"/>
              <a:t>detecting </a:t>
            </a:r>
            <a:r>
              <a:rPr lang="en-US" b="1" dirty="0"/>
              <a:t>movement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95</TotalTime>
  <Words>559</Words>
  <Application>Microsoft Office PowerPoint</Application>
  <PresentationFormat>On-screen Show (4:3)</PresentationFormat>
  <Paragraphs>162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Foundry</vt:lpstr>
      <vt:lpstr>Equine Senses</vt:lpstr>
      <vt:lpstr>Physical Parameters</vt:lpstr>
      <vt:lpstr>Physical Parameters</vt:lpstr>
      <vt:lpstr>Sight</vt:lpstr>
      <vt:lpstr>Sight</vt:lpstr>
      <vt:lpstr>Sight</vt:lpstr>
      <vt:lpstr>Facts About Vision</vt:lpstr>
      <vt:lpstr>Facts About Vision</vt:lpstr>
      <vt:lpstr>Facts About Vision</vt:lpstr>
      <vt:lpstr>PowerPoint Presentation</vt:lpstr>
      <vt:lpstr>Blind Spots</vt:lpstr>
      <vt:lpstr>Touch</vt:lpstr>
      <vt:lpstr>Touch</vt:lpstr>
      <vt:lpstr>Hearing</vt:lpstr>
      <vt:lpstr>Smell</vt:lpstr>
      <vt:lpstr>Smell</vt:lpstr>
      <vt:lpstr>Flight Reflex</vt:lpstr>
      <vt:lpstr>Flight Reflex</vt:lpstr>
      <vt:lpstr>Memory</vt:lpstr>
      <vt:lpstr>Memory</vt:lpstr>
      <vt:lpstr>Memory</vt:lpstr>
      <vt:lpstr>Gregarious Nature</vt:lpstr>
    </vt:vector>
  </TitlesOfParts>
  <Company>Sam Houston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 496 Basic Horsemanship</dc:title>
  <dc:creator>shsu</dc:creator>
  <cp:lastModifiedBy>Dusty Martin</cp:lastModifiedBy>
  <cp:revision>6</cp:revision>
  <dcterms:created xsi:type="dcterms:W3CDTF">2007-09-06T16:10:11Z</dcterms:created>
  <dcterms:modified xsi:type="dcterms:W3CDTF">2012-11-05T15:42:09Z</dcterms:modified>
</cp:coreProperties>
</file>