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7" r:id="rId5"/>
    <p:sldId id="257" r:id="rId6"/>
    <p:sldId id="265" r:id="rId7"/>
    <p:sldId id="269" r:id="rId8"/>
    <p:sldId id="268" r:id="rId9"/>
    <p:sldId id="270" r:id="rId10"/>
    <p:sldId id="263" r:id="rId11"/>
    <p:sldId id="276" r:id="rId12"/>
    <p:sldId id="275" r:id="rId13"/>
    <p:sldId id="274" r:id="rId14"/>
    <p:sldId id="273" r:id="rId15"/>
    <p:sldId id="271" r:id="rId16"/>
    <p:sldId id="261" r:id="rId17"/>
    <p:sldId id="26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644FCB-A11F-4A9E-BB45-A2C1B32CF4B1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3A6A17-4A82-4A53-B43B-4971F0F94C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Is Agriculture?</a:t>
            </a:r>
            <a:b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Why Is It Important?</a:t>
            </a: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rgbClr val="005000"/>
                </a:solidFill>
              </a:rPr>
              <a:t>Intro. To Agriscience</a:t>
            </a:r>
          </a:p>
          <a:p>
            <a:pPr algn="ctr"/>
            <a:r>
              <a:rPr lang="en-US" dirty="0" smtClean="0">
                <a:solidFill>
                  <a:srgbClr val="005000"/>
                </a:solidFill>
              </a:rPr>
              <a:t>Unit 1, Section A</a:t>
            </a:r>
          </a:p>
          <a:p>
            <a:pPr algn="ctr"/>
            <a:r>
              <a:rPr lang="en-US" dirty="0" smtClean="0">
                <a:solidFill>
                  <a:srgbClr val="005000"/>
                </a:solidFill>
              </a:rPr>
              <a:t>Mrs. Martin</a:t>
            </a:r>
          </a:p>
          <a:p>
            <a:pPr algn="ctr"/>
            <a:r>
              <a:rPr lang="en-US" dirty="0" smtClean="0">
                <a:solidFill>
                  <a:srgbClr val="005000"/>
                </a:solidFill>
              </a:rPr>
              <a:t>2012-2013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Applied Sciences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685800" y="3505200"/>
            <a:ext cx="3810000" cy="2286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Aquaculture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Agricultural Engineering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Animal Science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Crop Science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Agronomy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3505200"/>
            <a:ext cx="3810000" cy="2514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Soil Science</a:t>
            </a:r>
          </a:p>
          <a:p>
            <a:pPr>
              <a:defRPr/>
            </a:pPr>
            <a:r>
              <a:rPr lang="en-US" dirty="0" smtClean="0"/>
              <a:t>Biotechnology</a:t>
            </a:r>
          </a:p>
          <a:p>
            <a:pPr>
              <a:defRPr/>
            </a:pPr>
            <a:r>
              <a:rPr lang="en-US" dirty="0" smtClean="0"/>
              <a:t>Horticulture</a:t>
            </a:r>
          </a:p>
          <a:p>
            <a:pPr>
              <a:defRPr/>
            </a:pPr>
            <a:r>
              <a:rPr lang="en-US" dirty="0" smtClean="0"/>
              <a:t>Hydroponics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762000" y="2057400"/>
            <a:ext cx="7696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38200" y="21336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Definition- The application of one or more of the basic sciences for practical (real life) purposes.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 autoUpdateAnimBg="0"/>
      <p:bldP spid="6151" grpId="0" build="p" bldLvl="2" autoUpdateAnimBg="0"/>
      <p:bldP spid="615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1"/>
                </a:solidFill>
              </a:rPr>
              <a:t>Definitions of Applied Sciences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Aquaculture:</a:t>
            </a:r>
          </a:p>
          <a:p>
            <a:r>
              <a:rPr lang="en-US" dirty="0" smtClean="0"/>
              <a:t>The raising of finfish, shellfish, and other aquatic animals under controlled conditions. </a:t>
            </a:r>
          </a:p>
          <a:p>
            <a:r>
              <a:rPr lang="en-US" dirty="0" smtClean="0"/>
              <a:t>Also the management of aquatic environments for production of plants and animals.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191000" cy="443484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Agricultural </a:t>
            </a:r>
            <a:r>
              <a:rPr lang="en-US" b="1" u="sng" dirty="0" smtClean="0"/>
              <a:t>Engineering:</a:t>
            </a:r>
          </a:p>
          <a:p>
            <a:r>
              <a:rPr lang="en-US" dirty="0" smtClean="0"/>
              <a:t>The application of engineering principles in agricultural settings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Definitions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Animal </a:t>
            </a:r>
            <a:r>
              <a:rPr lang="en-US" b="1" u="sng" dirty="0" smtClean="0"/>
              <a:t>Science:</a:t>
            </a:r>
          </a:p>
          <a:p>
            <a:pPr>
              <a:buNone/>
            </a:pPr>
            <a:r>
              <a:rPr lang="en-US" dirty="0" smtClean="0"/>
              <a:t>The science of animal growth, care, and management.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Crop </a:t>
            </a:r>
            <a:r>
              <a:rPr lang="en-US" b="1" u="sng" dirty="0" smtClean="0"/>
              <a:t>Science:</a:t>
            </a:r>
          </a:p>
          <a:p>
            <a:r>
              <a:rPr lang="en-US" dirty="0" smtClean="0"/>
              <a:t>The use of modern principles in growing and managing crops.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Definitions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Agronomy:</a:t>
            </a:r>
          </a:p>
          <a:p>
            <a:r>
              <a:rPr lang="en-US" dirty="0" smtClean="0"/>
              <a:t>The science and economics of managing land and field crops.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Soil </a:t>
            </a:r>
            <a:r>
              <a:rPr lang="en-US" b="1" u="sng" dirty="0" smtClean="0"/>
              <a:t>Science:</a:t>
            </a:r>
          </a:p>
          <a:p>
            <a:r>
              <a:rPr lang="en-US" dirty="0" smtClean="0"/>
              <a:t>The study of properties and management of soil to grow plants.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Definitions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Biotechnology:</a:t>
            </a:r>
          </a:p>
          <a:p>
            <a:r>
              <a:rPr lang="en-US" dirty="0" smtClean="0"/>
              <a:t>The use of cells or components of cells to produce products of processes.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Horticulture:</a:t>
            </a:r>
          </a:p>
          <a:p>
            <a:r>
              <a:rPr lang="en-US" dirty="0" smtClean="0"/>
              <a:t>The science of producing, processing, and marketing fruits, vegetables, and ornamental plants.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Definitions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Hydroponics:</a:t>
            </a:r>
          </a:p>
          <a:p>
            <a:r>
              <a:rPr lang="en-US" dirty="0" smtClean="0"/>
              <a:t>The practice of growing plants </a:t>
            </a:r>
            <a:r>
              <a:rPr lang="en-US" b="1" i="1" dirty="0" smtClean="0"/>
              <a:t>without</a:t>
            </a:r>
            <a:r>
              <a:rPr lang="en-US" dirty="0" smtClean="0"/>
              <a:t> soil.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University of Arizona</a:t>
            </a:r>
          </a:p>
          <a:p>
            <a:pPr>
              <a:buNone/>
            </a:pPr>
            <a:r>
              <a:rPr lang="en-US" dirty="0" smtClean="0"/>
              <a:t>Hydroponics Greenhouse, organic tomatoes.</a:t>
            </a:r>
            <a:endParaRPr lang="en-US" dirty="0"/>
          </a:p>
        </p:txBody>
      </p:sp>
      <p:pic>
        <p:nvPicPr>
          <p:cNvPr id="5" name="Content Placeholder 4" descr="Hydroponics Uof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05000"/>
            <a:ext cx="4038600" cy="459246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/>
              <a:t>Fact</a:t>
            </a:r>
            <a:r>
              <a:rPr lang="en-US" sz="4800" dirty="0" smtClean="0"/>
              <a:t>:</a:t>
            </a:r>
            <a:endParaRPr lang="en-US" sz="4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5257800" cy="4495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A United States Department of Agricultural study forecast that job opportunities for graduates in agricultural and life sciences will exceed the graduates available in the coming years.</a:t>
            </a:r>
          </a:p>
        </p:txBody>
      </p:sp>
      <p:pic>
        <p:nvPicPr>
          <p:cNvPr id="7172" name="Picture 4" descr="PE0316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362200"/>
            <a:ext cx="27447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Agribusiness?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defRPr/>
            </a:pPr>
            <a:r>
              <a:rPr lang="en-US" dirty="0" smtClean="0"/>
              <a:t>Refers to commercial firms that have developed out of agriculture</a:t>
            </a:r>
          </a:p>
          <a:p>
            <a:pPr marL="990600" lvl="1" indent="-533400">
              <a:defRPr/>
            </a:pPr>
            <a:r>
              <a:rPr lang="en-US" dirty="0" smtClean="0">
                <a:solidFill>
                  <a:schemeClr val="tx1"/>
                </a:solidFill>
              </a:rPr>
              <a:t>Take a moment to name three agribusinesses in your notes:</a:t>
            </a:r>
          </a:p>
          <a:p>
            <a:pPr marL="1264920" lvl="2" indent="-533400">
              <a:defRPr/>
            </a:pPr>
            <a:r>
              <a:rPr lang="en-US" dirty="0" smtClean="0">
                <a:solidFill>
                  <a:schemeClr val="tx1"/>
                </a:solidFill>
              </a:rPr>
              <a:t>John Deere</a:t>
            </a:r>
          </a:p>
          <a:p>
            <a:pPr marL="1264920" lvl="2" indent="-533400">
              <a:defRPr/>
            </a:pPr>
            <a:r>
              <a:rPr lang="en-US" dirty="0" smtClean="0">
                <a:solidFill>
                  <a:schemeClr val="tx1"/>
                </a:solidFill>
              </a:rPr>
              <a:t>Monsanto</a:t>
            </a:r>
          </a:p>
          <a:p>
            <a:pPr marL="1264920" lvl="2" indent="-533400">
              <a:defRPr/>
            </a:pPr>
            <a:r>
              <a:rPr lang="en-US" dirty="0" smtClean="0">
                <a:solidFill>
                  <a:schemeClr val="tx1"/>
                </a:solidFill>
              </a:rPr>
              <a:t>Tractor Supply</a:t>
            </a:r>
          </a:p>
        </p:txBody>
      </p:sp>
      <p:pic>
        <p:nvPicPr>
          <p:cNvPr id="12292" name="Picture 4" descr="PE015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3200400"/>
            <a:ext cx="2084388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08888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How important is agricultural trade to the U.S. economy?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United States is now the world’s largest agricultural exporter. The value of agricultural exports equals nearly one-fourth of farm cash receipts, about twice the level of the overall U.S. economy, and 1 out of 3 acres are planted for export.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How much of its agricultural products does the United States export?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American farmers </a:t>
            </a:r>
            <a:r>
              <a:rPr lang="en-US" sz="2800" b="1" dirty="0" smtClean="0"/>
              <a:t>export:</a:t>
            </a:r>
          </a:p>
          <a:p>
            <a:pPr lvl="1"/>
            <a:r>
              <a:rPr lang="en-US" sz="2800" b="1" dirty="0" smtClean="0"/>
              <a:t> </a:t>
            </a:r>
            <a:r>
              <a:rPr lang="en-US" sz="2800" b="1" dirty="0" smtClean="0"/>
              <a:t>45 percent </a:t>
            </a:r>
            <a:r>
              <a:rPr lang="en-US" sz="2800" dirty="0" smtClean="0"/>
              <a:t>of their </a:t>
            </a:r>
            <a:r>
              <a:rPr lang="en-US" sz="2800" dirty="0" smtClean="0"/>
              <a:t>wheat</a:t>
            </a:r>
          </a:p>
          <a:p>
            <a:pPr lvl="1"/>
            <a:r>
              <a:rPr lang="en-US" sz="2800" b="1" dirty="0" smtClean="0"/>
              <a:t>34 </a:t>
            </a:r>
            <a:r>
              <a:rPr lang="en-US" sz="2800" b="1" dirty="0" smtClean="0"/>
              <a:t>percent </a:t>
            </a:r>
            <a:r>
              <a:rPr lang="en-US" sz="2800" dirty="0" smtClean="0"/>
              <a:t>of their </a:t>
            </a:r>
            <a:r>
              <a:rPr lang="en-US" sz="2800" dirty="0" smtClean="0"/>
              <a:t>soybeans</a:t>
            </a:r>
          </a:p>
          <a:p>
            <a:pPr lvl="1"/>
            <a:r>
              <a:rPr lang="en-US" sz="2800" b="1" dirty="0" smtClean="0"/>
              <a:t>71 </a:t>
            </a:r>
            <a:r>
              <a:rPr lang="en-US" sz="2800" b="1" dirty="0" smtClean="0"/>
              <a:t>percent </a:t>
            </a:r>
            <a:r>
              <a:rPr lang="en-US" sz="2800" dirty="0" smtClean="0"/>
              <a:t>of their </a:t>
            </a:r>
            <a:r>
              <a:rPr lang="en-US" sz="2800" dirty="0" smtClean="0"/>
              <a:t>almonds</a:t>
            </a:r>
          </a:p>
          <a:p>
            <a:pPr lvl="1"/>
            <a:r>
              <a:rPr lang="en-US" sz="2800" dirty="0" smtClean="0"/>
              <a:t>M</a:t>
            </a:r>
            <a:r>
              <a:rPr lang="en-US" sz="2800" dirty="0" smtClean="0"/>
              <a:t>ore </a:t>
            </a:r>
            <a:r>
              <a:rPr lang="en-US" sz="2800" dirty="0" smtClean="0"/>
              <a:t>than </a:t>
            </a:r>
            <a:r>
              <a:rPr lang="en-US" sz="2800" b="1" dirty="0" smtClean="0"/>
              <a:t>60 percent </a:t>
            </a:r>
            <a:r>
              <a:rPr lang="en-US" sz="2800" dirty="0" smtClean="0"/>
              <a:t>of their sunflower oil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895600"/>
            <a:ext cx="3810000" cy="2209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b="1" dirty="0" smtClean="0"/>
              <a:t>Agriscience</a:t>
            </a:r>
            <a:r>
              <a:rPr lang="en-US" dirty="0" smtClean="0"/>
              <a:t>- The application of scientific principles to agriculture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524000"/>
            <a:ext cx="4038600" cy="483092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b="1" dirty="0" smtClean="0"/>
              <a:t>Agriculture</a:t>
            </a:r>
            <a:r>
              <a:rPr lang="en-US" dirty="0" smtClean="0"/>
              <a:t>-  The activities related to the production of plants, animals and related processes.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b="1" dirty="0" smtClean="0"/>
              <a:t>Agribusiness</a:t>
            </a:r>
            <a:r>
              <a:rPr lang="en-US" dirty="0" smtClean="0"/>
              <a:t>- Refers to commercial firms that have developed from agriculture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609600" y="914400"/>
            <a:ext cx="4038600" cy="1752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/>
              </a:rPr>
              <a:t>The Three A's</a:t>
            </a:r>
            <a:endParaRPr lang="en-US" sz="3600" b="1" kern="1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What would happen if US Agricultural Production stopped today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3-5 </a:t>
            </a:r>
            <a:r>
              <a:rPr lang="en-US" sz="2400" dirty="0" smtClean="0"/>
              <a:t>days: The American economy would begin to collapse.</a:t>
            </a:r>
          </a:p>
          <a:p>
            <a:pPr lvl="1"/>
            <a:r>
              <a:rPr lang="en-US" sz="2200" i="1" dirty="0" smtClean="0"/>
              <a:t>Most American homes do not have enough food to last more than 3 </a:t>
            </a:r>
            <a:r>
              <a:rPr lang="en-US" sz="2200" i="1" dirty="0" smtClean="0"/>
              <a:t>days</a:t>
            </a:r>
            <a:r>
              <a:rPr lang="en-US" sz="2200" i="1" dirty="0" smtClean="0"/>
              <a:t> </a:t>
            </a:r>
            <a:r>
              <a:rPr lang="en-US" sz="2200" i="1" dirty="0" smtClean="0"/>
              <a:t>and not enough water on hand for more than 1 day.</a:t>
            </a:r>
          </a:p>
          <a:p>
            <a:pPr lvl="2"/>
            <a:r>
              <a:rPr lang="en-US" sz="1900" i="1" u="sng" dirty="0" smtClean="0"/>
              <a:t>Economic </a:t>
            </a:r>
            <a:r>
              <a:rPr lang="en-US" sz="1900" i="1" dirty="0" smtClean="0"/>
              <a:t>Example:  </a:t>
            </a:r>
            <a:r>
              <a:rPr lang="en-US" sz="1900" dirty="0" smtClean="0"/>
              <a:t>Stock markets crashed after 9/11, driven by “the mood” (fears and confidences) of the public.</a:t>
            </a:r>
            <a:endParaRPr lang="en-US" sz="1900" dirty="0" smtClean="0"/>
          </a:p>
          <a:p>
            <a:pPr lvl="2"/>
            <a:r>
              <a:rPr lang="en-US" sz="1900" i="1" u="sng" dirty="0" smtClean="0"/>
              <a:t>Emergency </a:t>
            </a:r>
            <a:r>
              <a:rPr lang="en-US" sz="1900" i="1" dirty="0" smtClean="0"/>
              <a:t>Example:  Hurricane Katrina- Riots, looting, grocery stores bare in a matter of hours.</a:t>
            </a:r>
            <a:endParaRPr lang="en-US" sz="1900" i="1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happen…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5 -7 days: The entire World would begin to suffer the same economic collapse.</a:t>
            </a:r>
          </a:p>
          <a:p>
            <a:pPr lvl="1"/>
            <a:r>
              <a:rPr lang="en-US" sz="2200" dirty="0" smtClean="0"/>
              <a:t>Humanitarian aid to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World or war torn countries would have stopped completely.</a:t>
            </a:r>
          </a:p>
          <a:p>
            <a:pPr lvl="1"/>
            <a:r>
              <a:rPr lang="en-US" dirty="0" smtClean="0"/>
              <a:t>Northern European countries that rely on imports from America would begin to suffer a food shortage.</a:t>
            </a:r>
          </a:p>
          <a:p>
            <a:pPr lvl="2"/>
            <a:r>
              <a:rPr lang="en-US" dirty="0" smtClean="0"/>
              <a:t>Finland, Sweden, Norway: </a:t>
            </a:r>
          </a:p>
          <a:p>
            <a:pPr lvl="3"/>
            <a:r>
              <a:rPr lang="en-US" dirty="0" smtClean="0"/>
              <a:t>No fruit?  No meat?  No veggies?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would we be without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Naked +Hungry= </a:t>
            </a:r>
            <a:endParaRPr lang="en-US" sz="6000" dirty="0"/>
          </a:p>
        </p:txBody>
      </p:sp>
      <p:pic>
        <p:nvPicPr>
          <p:cNvPr id="19458" name="Picture 2" descr="C:\Users\Dusti\AppData\Local\Microsoft\Windows\Temporary Internet Files\Content.IE5\9FOWG37J\MC9004231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29000"/>
            <a:ext cx="1827886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next?</a:t>
            </a:r>
            <a:endParaRPr lang="en-US" dirty="0"/>
          </a:p>
        </p:txBody>
      </p:sp>
      <p:pic>
        <p:nvPicPr>
          <p:cNvPr id="4" name="Content Placeholder 3" descr="Zombie Appoclyp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981200"/>
            <a:ext cx="3962400" cy="3962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Agriscience?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019800" cy="4389120"/>
          </a:xfrm>
        </p:spPr>
        <p:txBody>
          <a:bodyPr/>
          <a:lstStyle/>
          <a:p>
            <a:r>
              <a:rPr lang="en-US" b="1" dirty="0" smtClean="0"/>
              <a:t>Agriscience</a:t>
            </a:r>
            <a:r>
              <a:rPr lang="en-US" dirty="0" smtClean="0"/>
              <a:t> is the application of scientific principles to agriculture.</a:t>
            </a:r>
          </a:p>
          <a:p>
            <a:r>
              <a:rPr lang="en-US" b="1" u="sng" dirty="0" smtClean="0"/>
              <a:t>3 Basic Areas of Agriscience</a:t>
            </a:r>
          </a:p>
          <a:p>
            <a:pPr lvl="1"/>
            <a:r>
              <a:rPr lang="en-US" sz="2600" b="1" u="sng" dirty="0" smtClean="0"/>
              <a:t>Biology</a:t>
            </a:r>
            <a:r>
              <a:rPr lang="en-US" sz="2600" dirty="0" smtClean="0"/>
              <a:t>- The study of living things</a:t>
            </a:r>
          </a:p>
          <a:p>
            <a:pPr lvl="1"/>
            <a:r>
              <a:rPr lang="en-US" sz="2600" b="1" u="sng" dirty="0" smtClean="0"/>
              <a:t>Chemistry</a:t>
            </a:r>
            <a:r>
              <a:rPr lang="en-US" sz="2600" dirty="0" smtClean="0"/>
              <a:t>- Deals with elements and simple substances</a:t>
            </a:r>
          </a:p>
          <a:p>
            <a:pPr lvl="1"/>
            <a:r>
              <a:rPr lang="en-US" sz="2600" b="1" u="sng" dirty="0" smtClean="0"/>
              <a:t>Biochemistry</a:t>
            </a:r>
            <a:r>
              <a:rPr lang="en-US" sz="2600" dirty="0" smtClean="0"/>
              <a:t>-  Focuses on chemistry as it is applied over living things.</a:t>
            </a:r>
          </a:p>
        </p:txBody>
      </p:sp>
      <p:pic>
        <p:nvPicPr>
          <p:cNvPr id="4" name="Picture 6" descr="HM0036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838200"/>
            <a:ext cx="242890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Agriscience?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1828800"/>
            <a:ext cx="5029200" cy="43891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Application of scientific principles and new technologies</a:t>
            </a:r>
          </a:p>
          <a:p>
            <a:pPr>
              <a:defRPr/>
            </a:pPr>
            <a:r>
              <a:rPr lang="en-US" dirty="0" smtClean="0"/>
              <a:t>Applied science</a:t>
            </a:r>
          </a:p>
          <a:p>
            <a:pPr lvl="1">
              <a:defRPr/>
            </a:pPr>
            <a:r>
              <a:rPr lang="en-US" dirty="0" smtClean="0"/>
              <a:t>Uses basic sciences in practical ways</a:t>
            </a:r>
          </a:p>
          <a:p>
            <a:pPr lvl="2">
              <a:defRPr/>
            </a:pPr>
            <a:r>
              <a:rPr lang="en-US" dirty="0" smtClean="0"/>
              <a:t>Biology</a:t>
            </a:r>
          </a:p>
          <a:p>
            <a:pPr lvl="2">
              <a:defRPr/>
            </a:pPr>
            <a:r>
              <a:rPr lang="en-US" dirty="0" smtClean="0"/>
              <a:t>Chemistry</a:t>
            </a:r>
          </a:p>
          <a:p>
            <a:pPr lvl="2">
              <a:defRPr/>
            </a:pPr>
            <a:r>
              <a:rPr lang="en-US" dirty="0" smtClean="0"/>
              <a:t>Physics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</p:txBody>
      </p:sp>
      <p:pic>
        <p:nvPicPr>
          <p:cNvPr id="13316" name="Picture 4" descr="HM0013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52400"/>
            <a:ext cx="1579563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905000"/>
            <a:ext cx="3124200" cy="4343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 application of science to an industrial or commercial purpose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Tech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 use of electronics and state-of-the-art equipment to perform task</a:t>
            </a:r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6172200" y="4191000"/>
          <a:ext cx="2170735" cy="1828800"/>
        </p:xfrm>
        <a:graphic>
          <a:graphicData uri="http://schemas.openxmlformats.org/presentationml/2006/ole">
            <p:oleObj spid="_x0000_s3075" name="Clip" r:id="rId4" imgW="4117680" imgH="3468960" progId="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definition of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Agriculture</a:t>
            </a:r>
            <a:r>
              <a:rPr lang="en-US" dirty="0" smtClean="0"/>
              <a:t> also called </a:t>
            </a:r>
            <a:r>
              <a:rPr lang="en-US" b="1" dirty="0" smtClean="0"/>
              <a:t>farming</a:t>
            </a:r>
            <a:r>
              <a:rPr lang="en-US" dirty="0" smtClean="0"/>
              <a:t> or </a:t>
            </a:r>
            <a:r>
              <a:rPr lang="en-US" b="1" dirty="0" smtClean="0"/>
              <a:t>husbandry</a:t>
            </a:r>
            <a:r>
              <a:rPr lang="en-US" dirty="0" smtClean="0"/>
              <a:t> is the production and cultivation of animals, plants, fungi, and other life forms for food, fiber, biofuel and other products used to sustain life.</a:t>
            </a:r>
          </a:p>
          <a:p>
            <a:r>
              <a:rPr lang="en-US" dirty="0" smtClean="0"/>
              <a:t>Agriculture was the key development in the rise of sedentary human civilization, whereby farming of domesticated species created food surpluses that nurtured the development of civilization. </a:t>
            </a:r>
          </a:p>
          <a:p>
            <a:r>
              <a:rPr lang="en-US" dirty="0" smtClean="0"/>
              <a:t>The study of agriculture is known as agricultural science.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is Agriculture… Continued!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Agriculture is also known as the activities concerned with the production of plants, animals, and related supplies, mechanics, products, processing, and marketing.</a:t>
            </a:r>
          </a:p>
          <a:p>
            <a:pPr lvl="1">
              <a:defRPr/>
            </a:pPr>
            <a:r>
              <a:rPr lang="en-US" dirty="0" smtClean="0"/>
              <a:t>Production agriculture (farming) only accounts for 1/5</a:t>
            </a:r>
            <a:r>
              <a:rPr lang="en-US" baseline="30000" dirty="0" smtClean="0"/>
              <a:t>th</a:t>
            </a:r>
            <a:r>
              <a:rPr lang="en-US" dirty="0" smtClean="0"/>
              <a:t> of the total agriculture jobs in the US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Agriscience Examples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Entomology</a:t>
            </a:r>
          </a:p>
          <a:p>
            <a:pPr lvl="1">
              <a:defRPr/>
            </a:pPr>
            <a:r>
              <a:rPr lang="en-US" dirty="0" smtClean="0"/>
              <a:t>Uses biology and chemistry to study insect </a:t>
            </a:r>
            <a:r>
              <a:rPr lang="en-US" dirty="0" smtClean="0"/>
              <a:t>life</a:t>
            </a:r>
          </a:p>
          <a:p>
            <a:pPr lvl="2">
              <a:defRPr/>
            </a:pPr>
            <a:r>
              <a:rPr lang="en-US" dirty="0" smtClean="0"/>
              <a:t>Definition: </a:t>
            </a:r>
            <a:endParaRPr lang="en-US" dirty="0" smtClean="0"/>
          </a:p>
          <a:p>
            <a:pPr>
              <a:defRPr/>
            </a:pPr>
            <a:r>
              <a:rPr lang="en-US" b="1" dirty="0" smtClean="0"/>
              <a:t>Agriculture Engineering</a:t>
            </a:r>
          </a:p>
          <a:p>
            <a:pPr lvl="1">
              <a:defRPr/>
            </a:pPr>
            <a:r>
              <a:rPr lang="en-US" dirty="0" smtClean="0"/>
              <a:t>Uses physics to develop new machines, tools and </a:t>
            </a:r>
            <a:r>
              <a:rPr lang="en-US" dirty="0" smtClean="0"/>
              <a:t>implements</a:t>
            </a:r>
          </a:p>
          <a:p>
            <a:pPr lvl="2">
              <a:defRPr/>
            </a:pPr>
            <a:r>
              <a:rPr lang="en-US" dirty="0" smtClean="0"/>
              <a:t>Definition: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Agriscience 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54102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Agronomy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Definition: </a:t>
            </a:r>
            <a:endParaRPr 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Uses biology and chemistry to produce and control crops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Cotton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Soybeans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Tobacco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Corn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Hay and Turf grass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  <p:pic>
        <p:nvPicPr>
          <p:cNvPr id="14340" name="Picture 4" descr="j01444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76400"/>
            <a:ext cx="2693988" cy="42672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Agriscience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Biotechnology</a:t>
            </a:r>
          </a:p>
          <a:p>
            <a:pPr lvl="1">
              <a:defRPr/>
            </a:pPr>
            <a:r>
              <a:rPr lang="en-US" dirty="0" smtClean="0"/>
              <a:t>Definition: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Uses biology, genetics, and chemistry to modify or change organisms for a useful purpose</a:t>
            </a:r>
          </a:p>
        </p:txBody>
      </p:sp>
      <p:pic>
        <p:nvPicPr>
          <p:cNvPr id="16388" name="Picture 4" descr="BD0517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429000"/>
            <a:ext cx="2995613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10C225"/>
      </a:dk2>
      <a:lt2>
        <a:srgbClr val="0B5394"/>
      </a:lt2>
      <a:accent1>
        <a:srgbClr val="0F6FC6"/>
      </a:accent1>
      <a:accent2>
        <a:srgbClr val="009DD9"/>
      </a:accent2>
      <a:accent3>
        <a:srgbClr val="10C225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879</Words>
  <Application>Microsoft Office PowerPoint</Application>
  <PresentationFormat>On-screen Show (4:3)</PresentationFormat>
  <Paragraphs>126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Flow</vt:lpstr>
      <vt:lpstr>Clip</vt:lpstr>
      <vt:lpstr>What Is Agriculture? Why Is It Important?</vt:lpstr>
      <vt:lpstr>Slide 2</vt:lpstr>
      <vt:lpstr>What is Agriscience?</vt:lpstr>
      <vt:lpstr>What is Agriscience?</vt:lpstr>
      <vt:lpstr>What is the definition of Agriculture?</vt:lpstr>
      <vt:lpstr>What is Agriculture… Continued!</vt:lpstr>
      <vt:lpstr>Agriscience Examples</vt:lpstr>
      <vt:lpstr>Agriscience Examples</vt:lpstr>
      <vt:lpstr>Agriscience Examples</vt:lpstr>
      <vt:lpstr>Applied Sciences</vt:lpstr>
      <vt:lpstr> Definitions of Applied Sciences</vt:lpstr>
      <vt:lpstr>Definitions of Applied Sciences</vt:lpstr>
      <vt:lpstr>Definitions of Applied Sciences</vt:lpstr>
      <vt:lpstr>Definitions of Applied Sciences</vt:lpstr>
      <vt:lpstr>Definitions of Applied Sciences</vt:lpstr>
      <vt:lpstr>Fact:</vt:lpstr>
      <vt:lpstr>What is Agribusiness?</vt:lpstr>
      <vt:lpstr>How important is agricultural trade to the U.S. economy?</vt:lpstr>
      <vt:lpstr>How much of its agricultural products does the United States export?</vt:lpstr>
      <vt:lpstr>What would happen if US Agricultural Production stopped today?</vt:lpstr>
      <vt:lpstr>What would happen… Continued.</vt:lpstr>
      <vt:lpstr>Where would we be without Agriculture?</vt:lpstr>
      <vt:lpstr>What happens next?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Agriculture? Why Is It Important?</dc:title>
  <dc:creator>Dusti</dc:creator>
  <cp:lastModifiedBy>Dusti</cp:lastModifiedBy>
  <cp:revision>24</cp:revision>
  <dcterms:created xsi:type="dcterms:W3CDTF">2012-07-27T16:23:46Z</dcterms:created>
  <dcterms:modified xsi:type="dcterms:W3CDTF">2012-08-01T19:11:33Z</dcterms:modified>
</cp:coreProperties>
</file>