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C947C4-ACD5-4828-A1AF-9045C0F8010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vgl.ucdavis.edu/~lvmillon/coatcolor/coat1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c/cb/Dancingcolors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vgl.ucdavis.edu/~lvmillon/coatcolor/coat1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vgl.ucdavis.edu/~lvmillon/coatcolor/coat18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vgl.ucdavis.edu/~lvmillon/coatcolor/coat6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gl.ucdavis.edu/~lvmillon/coatcolor/coat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gl.ucdavis.edu/~lvmillon/coatcolor/coat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vgl.ucdavis.edu/~lvmillon/coatcolor/coat9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Lecture 5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Parts, Colors, and Markings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71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Chestnut or Liver Chestnut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181600" cy="43735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Body</a:t>
            </a:r>
          </a:p>
          <a:p>
            <a:pPr lvl="1"/>
            <a:r>
              <a:rPr lang="en-US" sz="2200" b="1" dirty="0"/>
              <a:t>D</a:t>
            </a:r>
            <a:r>
              <a:rPr lang="en-US" sz="2200" b="1" dirty="0" smtClean="0"/>
              <a:t>ark red or brownish-red</a:t>
            </a:r>
          </a:p>
          <a:p>
            <a:pPr eaLnBrk="1" hangingPunct="1"/>
            <a:endParaRPr lang="en-US" sz="1500" b="1" dirty="0"/>
          </a:p>
          <a:p>
            <a:pPr eaLnBrk="1" hangingPunct="1"/>
            <a:r>
              <a:rPr lang="en-US" b="1" dirty="0"/>
              <a:t>M</a:t>
            </a:r>
            <a:r>
              <a:rPr lang="en-US" sz="2400" b="1" dirty="0" smtClean="0"/>
              <a:t>ane and tail </a:t>
            </a:r>
          </a:p>
          <a:p>
            <a:pPr lvl="1"/>
            <a:r>
              <a:rPr lang="en-US" sz="2200" b="1" dirty="0"/>
              <a:t>U</a:t>
            </a:r>
            <a:r>
              <a:rPr lang="en-US" sz="2200" b="1" dirty="0" smtClean="0"/>
              <a:t>sually dark red</a:t>
            </a:r>
          </a:p>
          <a:p>
            <a:pPr lvl="2"/>
            <a:r>
              <a:rPr lang="en-US" sz="2000" b="1" dirty="0"/>
              <a:t>B</a:t>
            </a:r>
            <a:r>
              <a:rPr lang="en-US" sz="2000" b="1" dirty="0" smtClean="0"/>
              <a:t>rownish red</a:t>
            </a:r>
          </a:p>
          <a:p>
            <a:pPr lvl="1"/>
            <a:r>
              <a:rPr lang="en-US" sz="2200" b="1" dirty="0"/>
              <a:t>M</a:t>
            </a:r>
            <a:r>
              <a:rPr lang="en-US" sz="2200" b="1" dirty="0" smtClean="0"/>
              <a:t>ay be flaxen </a:t>
            </a:r>
          </a:p>
          <a:p>
            <a:pPr lvl="1"/>
            <a:r>
              <a:rPr lang="en-US" sz="2200" b="1" dirty="0" smtClean="0"/>
              <a:t>Lower legs red</a:t>
            </a:r>
          </a:p>
          <a:p>
            <a:pPr lvl="1"/>
            <a:r>
              <a:rPr lang="en-US" sz="2200" b="1" dirty="0"/>
              <a:t>M</a:t>
            </a:r>
            <a:r>
              <a:rPr lang="en-US" sz="2200" b="1" dirty="0" smtClean="0"/>
              <a:t>ay have dorsal stripe</a:t>
            </a:r>
          </a:p>
        </p:txBody>
      </p:sp>
      <p:pic>
        <p:nvPicPr>
          <p:cNvPr id="34820" name="Picture 4" descr="livchq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168" y="2438400"/>
            <a:ext cx="4171180" cy="34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Dun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41148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Y</a:t>
            </a:r>
            <a:r>
              <a:rPr lang="en-US" sz="2200" b="1" dirty="0" smtClean="0"/>
              <a:t>ellowish or gold</a:t>
            </a:r>
          </a:p>
          <a:p>
            <a:pPr lvl="1"/>
            <a:endParaRPr lang="en-US" sz="1500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sz="2200" b="1" dirty="0"/>
              <a:t>B</a:t>
            </a:r>
            <a:r>
              <a:rPr lang="en-US" sz="2200" b="1" dirty="0" smtClean="0"/>
              <a:t>lack or brown</a:t>
            </a:r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/>
              <a:t>D</a:t>
            </a:r>
            <a:r>
              <a:rPr lang="en-US" b="1" dirty="0" smtClean="0"/>
              <a:t>orsal stripe </a:t>
            </a:r>
          </a:p>
          <a:p>
            <a:pPr lvl="1"/>
            <a:r>
              <a:rPr lang="en-US" sz="2200" b="1" dirty="0" smtClean="0"/>
              <a:t>Zebra stripes on leg</a:t>
            </a:r>
          </a:p>
          <a:p>
            <a:pPr lvl="1"/>
            <a:r>
              <a:rPr lang="en-US" sz="2200" b="1" dirty="0"/>
              <a:t>T</a:t>
            </a:r>
            <a:r>
              <a:rPr lang="en-US" sz="2200" b="1" dirty="0" smtClean="0"/>
              <a:t>ransverse stripe over withers</a:t>
            </a:r>
          </a:p>
        </p:txBody>
      </p:sp>
      <p:pic>
        <p:nvPicPr>
          <p:cNvPr id="35845" name="Picture 5" descr="du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895600"/>
            <a:ext cx="4350777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7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Red Dun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4958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Body color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Form of dun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yellowish or flesh colored</a:t>
            </a:r>
          </a:p>
          <a:p>
            <a:pPr lvl="1">
              <a:lnSpc>
                <a:spcPct val="90000"/>
              </a:lnSpc>
            </a:pPr>
            <a:endParaRPr lang="en-US" sz="15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sz="2400" b="1" dirty="0" smtClean="0"/>
              <a:t>ane and tail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R</a:t>
            </a:r>
            <a:r>
              <a:rPr lang="en-US" sz="2200" b="1" dirty="0" smtClean="0"/>
              <a:t>ed or reddish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Flaxen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Red dorsal stripe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Z</a:t>
            </a:r>
            <a:r>
              <a:rPr lang="en-US" sz="2200" b="1" dirty="0" smtClean="0"/>
              <a:t>ebra stripes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T</a:t>
            </a:r>
            <a:r>
              <a:rPr lang="en-US" sz="2200" b="1" dirty="0" smtClean="0"/>
              <a:t>ransverse stripe</a:t>
            </a:r>
          </a:p>
        </p:txBody>
      </p:sp>
      <p:pic>
        <p:nvPicPr>
          <p:cNvPr id="36868" name="Picture 4" descr="RedDun-aq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3205163" cy="47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8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Palomino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4419600" cy="41814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G</a:t>
            </a:r>
            <a:r>
              <a:rPr lang="en-US" sz="2200" b="1" dirty="0" smtClean="0"/>
              <a:t>olden yellow</a:t>
            </a:r>
          </a:p>
          <a:p>
            <a:pPr eaLnBrk="1" hangingPunct="1"/>
            <a:endParaRPr lang="en-US" sz="1500" b="1" dirty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sz="2200" b="1" dirty="0" smtClean="0"/>
              <a:t>White</a:t>
            </a:r>
          </a:p>
          <a:p>
            <a:pPr lvl="1"/>
            <a:r>
              <a:rPr lang="en-US" sz="2200" b="1" dirty="0" smtClean="0"/>
              <a:t>Typically no dorsal stripes</a:t>
            </a:r>
          </a:p>
        </p:txBody>
      </p:sp>
      <p:pic>
        <p:nvPicPr>
          <p:cNvPr id="37892" name="Picture 5" descr="pal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63012"/>
            <a:ext cx="3128963" cy="47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75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arab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981200"/>
            <a:ext cx="25241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Gray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4114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Body 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Mixture of white with any other colored hairs</a:t>
            </a:r>
            <a:endParaRPr lang="en-US" b="1" dirty="0"/>
          </a:p>
          <a:p>
            <a:pPr eaLnBrk="1" hangingPunct="1">
              <a:lnSpc>
                <a:spcPct val="80000"/>
              </a:lnSpc>
            </a:pPr>
            <a:endParaRPr lang="en-US" sz="1500" b="1" dirty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O</a:t>
            </a:r>
            <a:r>
              <a:rPr lang="en-US" sz="2400" b="1" dirty="0" smtClean="0"/>
              <a:t>ften born solid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L</a:t>
            </a:r>
            <a:r>
              <a:rPr lang="en-US" sz="2400" b="1" dirty="0" smtClean="0"/>
              <a:t>ighter with age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M</a:t>
            </a:r>
            <a:r>
              <a:rPr lang="en-US" sz="2400" b="1" dirty="0" smtClean="0"/>
              <a:t>ay have dorsal stripe</a:t>
            </a:r>
          </a:p>
        </p:txBody>
      </p:sp>
      <p:pic>
        <p:nvPicPr>
          <p:cNvPr id="38917" name="Picture 5" descr="Tea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354154"/>
            <a:ext cx="4762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Buckskin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3429000" cy="4105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Body Color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Y</a:t>
            </a:r>
            <a:r>
              <a:rPr lang="en-US" b="1" dirty="0" smtClean="0"/>
              <a:t>ellowish or gold</a:t>
            </a:r>
          </a:p>
          <a:p>
            <a:pPr eaLnBrk="1" hangingPunct="1">
              <a:lnSpc>
                <a:spcPct val="90000"/>
              </a:lnSpc>
            </a:pPr>
            <a:endParaRPr lang="en-US" b="1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b="1" dirty="0" smtClean="0"/>
              <a:t>ane and tail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Black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U</a:t>
            </a:r>
            <a:r>
              <a:rPr lang="en-US" sz="2200" b="1" dirty="0" smtClean="0"/>
              <a:t>sually black on lower legs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T</a:t>
            </a:r>
            <a:r>
              <a:rPr lang="en-US" sz="2200" b="1" dirty="0" smtClean="0"/>
              <a:t>ypically do not have dorsal stripes</a:t>
            </a:r>
          </a:p>
        </p:txBody>
      </p:sp>
      <p:pic>
        <p:nvPicPr>
          <p:cNvPr id="39940" name="Picture 5" descr="Buckskin-aq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38400"/>
            <a:ext cx="4216225" cy="366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Cremello</a:t>
            </a:r>
            <a:endParaRPr lang="en-US" b="1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47149"/>
            <a:ext cx="3429000" cy="4529851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 color </a:t>
            </a:r>
          </a:p>
          <a:p>
            <a:pPr lvl="1"/>
            <a:r>
              <a:rPr lang="en-US" b="1" dirty="0"/>
              <a:t>W</a:t>
            </a:r>
            <a:r>
              <a:rPr lang="en-US" b="1" dirty="0" smtClean="0"/>
              <a:t>hite or light cream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</a:t>
            </a:r>
          </a:p>
          <a:p>
            <a:pPr lvl="1"/>
            <a:r>
              <a:rPr lang="en-US" sz="2200" b="1" dirty="0" smtClean="0"/>
              <a:t>White</a:t>
            </a:r>
          </a:p>
          <a:p>
            <a:pPr lvl="1"/>
            <a:r>
              <a:rPr lang="en-US" sz="2200" b="1" dirty="0"/>
              <a:t>P</a:t>
            </a:r>
            <a:r>
              <a:rPr lang="en-US" sz="2200" b="1" dirty="0" smtClean="0"/>
              <a:t>ink or pinkish skin over entire body</a:t>
            </a:r>
          </a:p>
          <a:p>
            <a:pPr lvl="1"/>
            <a:r>
              <a:rPr lang="en-US" sz="2200" b="1" dirty="0"/>
              <a:t>B</a:t>
            </a:r>
            <a:r>
              <a:rPr lang="en-US" sz="2200" b="1" dirty="0" smtClean="0"/>
              <a:t>lue eyes</a:t>
            </a:r>
          </a:p>
        </p:txBody>
      </p:sp>
      <p:pic>
        <p:nvPicPr>
          <p:cNvPr id="40964" name="Picture 4" descr="coat12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977434"/>
            <a:ext cx="2028825" cy="156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perlin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7287" y="2057400"/>
            <a:ext cx="2836131" cy="25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2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Perlino</a:t>
            </a:r>
            <a:endParaRPr lang="en-US" b="1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4343400" cy="40687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 color </a:t>
            </a:r>
          </a:p>
          <a:p>
            <a:pPr lvl="1"/>
            <a:r>
              <a:rPr lang="en-US" b="1" dirty="0"/>
              <a:t>W</a:t>
            </a:r>
            <a:r>
              <a:rPr lang="en-US" b="1" dirty="0" smtClean="0"/>
              <a:t>hite or light cream</a:t>
            </a:r>
          </a:p>
          <a:p>
            <a:pPr eaLnBrk="1" hangingPunct="1"/>
            <a:endParaRPr lang="en-US" sz="1500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b="1" dirty="0"/>
              <a:t>U</a:t>
            </a:r>
            <a:r>
              <a:rPr lang="en-US" b="1" dirty="0" smtClean="0"/>
              <a:t>sually have a darker tint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ale copper or orange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ink or pinkish skin over entire body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lue eyes</a:t>
            </a:r>
          </a:p>
        </p:txBody>
      </p:sp>
      <p:pic>
        <p:nvPicPr>
          <p:cNvPr id="41988" name="Picture 4" descr="perlin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716" y="2667000"/>
            <a:ext cx="3446463" cy="27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2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Rabicano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Body 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I</a:t>
            </a:r>
            <a:r>
              <a:rPr lang="en-US" sz="2200" b="1" dirty="0" smtClean="0">
                <a:solidFill>
                  <a:schemeClr val="tx1"/>
                </a:solidFill>
              </a:rPr>
              <a:t>nterspersed </a:t>
            </a:r>
            <a:r>
              <a:rPr lang="en-US" sz="2200" b="1" dirty="0">
                <a:solidFill>
                  <a:schemeClr val="tx1"/>
                </a:solidFill>
              </a:rPr>
              <a:t>white hairs 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ost </a:t>
            </a:r>
            <a:r>
              <a:rPr lang="en-US" sz="2000" b="1" dirty="0">
                <a:solidFill>
                  <a:schemeClr val="tx1"/>
                </a:solidFill>
              </a:rPr>
              <a:t>dense </a:t>
            </a:r>
            <a:r>
              <a:rPr lang="en-US" sz="2000" b="1" dirty="0" smtClean="0">
                <a:solidFill>
                  <a:schemeClr val="tx1"/>
                </a:solidFill>
              </a:rPr>
              <a:t>from</a:t>
            </a: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Flank to </a:t>
            </a:r>
            <a:r>
              <a:rPr lang="en-US" sz="2000" b="1" dirty="0" err="1" smtClean="0">
                <a:solidFill>
                  <a:schemeClr val="tx1"/>
                </a:solidFill>
              </a:rPr>
              <a:t>tailhead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Not Roan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ile:Dancingcolo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3810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Tobiano</a:t>
            </a:r>
            <a:endParaRPr lang="en-US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3434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D</a:t>
            </a:r>
            <a:r>
              <a:rPr lang="en-US" sz="2400" b="1" dirty="0" smtClean="0"/>
              <a:t>ark color usually covers </a:t>
            </a:r>
          </a:p>
          <a:p>
            <a:pPr lvl="1"/>
            <a:r>
              <a:rPr lang="en-US" sz="2200" b="1" dirty="0"/>
              <a:t>O</a:t>
            </a:r>
            <a:r>
              <a:rPr lang="en-US" sz="2200" b="1" dirty="0" smtClean="0"/>
              <a:t>ne or both flanks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dirty="0" smtClean="0"/>
          </a:p>
          <a:p>
            <a:pPr eaLnBrk="1" hangingPunct="1"/>
            <a:r>
              <a:rPr lang="en-US" sz="2400" b="1" dirty="0" smtClean="0"/>
              <a:t>Generally</a:t>
            </a:r>
          </a:p>
          <a:p>
            <a:pPr lvl="1"/>
            <a:r>
              <a:rPr lang="en-US" sz="2200" b="1" dirty="0"/>
              <a:t>A</a:t>
            </a:r>
            <a:r>
              <a:rPr lang="en-US" sz="2200" b="1" dirty="0" smtClean="0"/>
              <a:t>ll four legs are white</a:t>
            </a:r>
          </a:p>
          <a:p>
            <a:pPr lvl="1"/>
            <a:r>
              <a:rPr lang="en-US" sz="2200" b="1" dirty="0"/>
              <a:t>A</a:t>
            </a:r>
            <a:r>
              <a:rPr lang="en-US" sz="2200" b="1" dirty="0" smtClean="0"/>
              <a:t>t least below the hocks and knees</a:t>
            </a:r>
          </a:p>
          <a:p>
            <a:pPr eaLnBrk="1" hangingPunct="1"/>
            <a:endParaRPr lang="en-US" sz="900" b="1" dirty="0" smtClean="0"/>
          </a:p>
          <a:p>
            <a:pPr eaLnBrk="1" hangingPunct="1"/>
            <a:r>
              <a:rPr lang="en-US" sz="2200" b="1" dirty="0" smtClean="0"/>
              <a:t>Spots</a:t>
            </a:r>
          </a:p>
          <a:p>
            <a:pPr lvl="1"/>
            <a:r>
              <a:rPr lang="en-US" sz="2200" b="1" dirty="0"/>
              <a:t>R</a:t>
            </a:r>
            <a:r>
              <a:rPr lang="en-US" sz="2200" b="1" dirty="0" smtClean="0"/>
              <a:t>egular and distinct appearance of a shield</a:t>
            </a:r>
          </a:p>
        </p:txBody>
      </p:sp>
      <p:pic>
        <p:nvPicPr>
          <p:cNvPr id="43012" name="Picture 4" descr="coat14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38576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3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</a:rPr>
              <a:t>Parts of The Horse</a:t>
            </a:r>
          </a:p>
        </p:txBody>
      </p:sp>
      <p:pic>
        <p:nvPicPr>
          <p:cNvPr id="409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752600"/>
            <a:ext cx="6138862" cy="4795403"/>
          </a:xfrm>
        </p:spPr>
      </p:pic>
    </p:spTree>
    <p:extLst>
      <p:ext uri="{BB962C8B-B14F-4D97-AF65-F5344CB8AC3E}">
        <p14:creationId xmlns:p14="http://schemas.microsoft.com/office/powerpoint/2010/main" val="7686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Tobiano</a:t>
            </a:r>
            <a:endParaRPr lang="en-US" b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3886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Head markings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L</a:t>
            </a:r>
            <a:r>
              <a:rPr lang="en-US" b="1" dirty="0" smtClean="0"/>
              <a:t>ike </a:t>
            </a:r>
            <a:r>
              <a:rPr lang="en-US" sz="2000" b="1" dirty="0" smtClean="0"/>
              <a:t>solid-colored horse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May have</a:t>
            </a:r>
            <a:r>
              <a:rPr lang="en-US" sz="2000" b="1" dirty="0" smtClean="0"/>
              <a:t> blaze, strip, star or snip</a:t>
            </a:r>
            <a:endParaRPr lang="en-US" b="1" dirty="0"/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sz="2400" b="1" dirty="0" smtClean="0"/>
              <a:t>ay be either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</a:t>
            </a:r>
            <a:r>
              <a:rPr lang="en-US" sz="2000" b="1" dirty="0" smtClean="0"/>
              <a:t>redominantly dark or white</a:t>
            </a:r>
          </a:p>
          <a:p>
            <a:pPr lvl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sz="2400" b="1" dirty="0" smtClean="0"/>
              <a:t>ail is often two colors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4036" name="Picture 4" descr="mixer_tobi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4251325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Overo</a:t>
            </a:r>
            <a:endParaRPr lang="en-US" b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4191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W</a:t>
            </a:r>
            <a:r>
              <a:rPr lang="en-US" b="1" dirty="0" smtClean="0"/>
              <a:t>hite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usually will not cross back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Between withers and tail</a:t>
            </a:r>
          </a:p>
          <a:p>
            <a:pPr eaLnBrk="1" hangingPunct="1">
              <a:lnSpc>
                <a:spcPct val="90000"/>
              </a:lnSpc>
            </a:pPr>
            <a:endParaRPr lang="en-US" sz="15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Generally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b="1" dirty="0" smtClean="0"/>
              <a:t>t least one and often all four legs dark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White irregular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S</a:t>
            </a:r>
            <a:r>
              <a:rPr lang="en-US" b="1" dirty="0" smtClean="0"/>
              <a:t>cattered or splashy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</p:txBody>
      </p:sp>
      <p:pic>
        <p:nvPicPr>
          <p:cNvPr id="45060" name="Picture 4" descr="coat18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918943"/>
            <a:ext cx="3657599" cy="28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9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Overo</a:t>
            </a:r>
            <a:endParaRPr lang="en-US" b="1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495800" cy="4449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Head markings often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Bald-faced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b="1" dirty="0" smtClean="0"/>
              <a:t>ay be either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predominantly dark or white</a:t>
            </a:r>
            <a:endParaRPr lang="en-US" b="1" dirty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Tail usually one color</a:t>
            </a:r>
          </a:p>
        </p:txBody>
      </p:sp>
      <p:pic>
        <p:nvPicPr>
          <p:cNvPr id="46084" name="Picture 4" descr="Overo Patt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32639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509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Tovero</a:t>
            </a:r>
            <a:endParaRPr lang="en-US" b="1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5181600" cy="39528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/>
              <a:t>Dark pigmentation around ears</a:t>
            </a:r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ay expand to cover </a:t>
            </a:r>
          </a:p>
          <a:p>
            <a:pPr lvl="1"/>
            <a:r>
              <a:rPr lang="en-US" sz="2200" b="1" dirty="0"/>
              <a:t>F</a:t>
            </a:r>
            <a:r>
              <a:rPr lang="en-US" sz="2200" b="1" dirty="0" smtClean="0"/>
              <a:t>orehead and/or eyes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/>
            <a:r>
              <a:rPr lang="en-US" b="1" dirty="0" smtClean="0"/>
              <a:t>One or both eyes blue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/>
            <a:r>
              <a:rPr lang="en-US" b="1" dirty="0" smtClean="0"/>
              <a:t>Dark pigmentation around</a:t>
            </a:r>
          </a:p>
          <a:p>
            <a:pPr lvl="1"/>
            <a:r>
              <a:rPr lang="en-US" sz="2200" b="1" dirty="0" smtClean="0"/>
              <a:t>Mouth</a:t>
            </a:r>
          </a:p>
          <a:p>
            <a:pPr lvl="1"/>
            <a:r>
              <a:rPr lang="en-US" sz="2200" b="1" dirty="0" smtClean="0"/>
              <a:t>May extend up sides of face and form spots </a:t>
            </a:r>
          </a:p>
        </p:txBody>
      </p:sp>
      <p:pic>
        <p:nvPicPr>
          <p:cNvPr id="47108" name="Picture 4" descr="tov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514600"/>
            <a:ext cx="3429615" cy="272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4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Blanket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3581400" cy="4181475"/>
          </a:xfrm>
        </p:spPr>
        <p:txBody>
          <a:bodyPr/>
          <a:lstStyle/>
          <a:p>
            <a:pPr eaLnBrk="1" hangingPunct="1"/>
            <a:r>
              <a:rPr lang="en-US" b="1" dirty="0"/>
              <a:t>S</a:t>
            </a:r>
            <a:r>
              <a:rPr lang="en-US" sz="2400" b="1" dirty="0" smtClean="0"/>
              <a:t>olid white area </a:t>
            </a:r>
          </a:p>
          <a:p>
            <a:pPr eaLnBrk="1" hangingPunct="1"/>
            <a:endParaRPr lang="en-US" sz="1500" b="1" dirty="0" smtClean="0"/>
          </a:p>
          <a:p>
            <a:pPr eaLnBrk="1" hangingPunct="1"/>
            <a:r>
              <a:rPr lang="en-US" b="1" dirty="0"/>
              <a:t>N</a:t>
            </a:r>
            <a:r>
              <a:rPr lang="en-US" sz="2400" b="1" dirty="0" smtClean="0"/>
              <a:t>ormally over</a:t>
            </a:r>
          </a:p>
          <a:p>
            <a:pPr lvl="1"/>
            <a:r>
              <a:rPr lang="en-US" sz="2200" b="1" dirty="0"/>
              <a:t>H</a:t>
            </a:r>
            <a:r>
              <a:rPr lang="en-US" sz="2200" b="1" dirty="0" smtClean="0"/>
              <a:t>ip area</a:t>
            </a:r>
          </a:p>
          <a:p>
            <a:pPr lvl="1"/>
            <a:r>
              <a:rPr lang="en-US" sz="2200" b="1" dirty="0"/>
              <a:t>C</a:t>
            </a:r>
            <a:r>
              <a:rPr lang="en-US" sz="2200" b="1" dirty="0" smtClean="0"/>
              <a:t>ontrasting base color</a:t>
            </a:r>
          </a:p>
        </p:txBody>
      </p:sp>
      <p:sp>
        <p:nvSpPr>
          <p:cNvPr id="48132" name="AutoShape 4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AutoShape 5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AutoShape 6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AutoShape 7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6" name="Picture 8" descr="chestn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00632"/>
            <a:ext cx="420590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Leopard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38100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/>
              <a:t>P</a:t>
            </a:r>
            <a:r>
              <a:rPr lang="en-US" sz="2400" b="1" dirty="0" smtClean="0"/>
              <a:t>redominantly 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W</a:t>
            </a:r>
            <a:r>
              <a:rPr lang="en-US" sz="2000" b="1" dirty="0" smtClean="0"/>
              <a:t>hite with spots of color over their body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Sometimes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Spots more concentrated head and leg areas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S</a:t>
            </a:r>
            <a:r>
              <a:rPr lang="en-US" sz="2400" b="1" dirty="0" smtClean="0"/>
              <a:t>pots may also occur 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Direction hair grows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M</a:t>
            </a:r>
            <a:r>
              <a:rPr lang="en-US" sz="2000" b="1" dirty="0" smtClean="0"/>
              <a:t>ost evident in the flank area</a:t>
            </a:r>
          </a:p>
        </p:txBody>
      </p:sp>
      <p:pic>
        <p:nvPicPr>
          <p:cNvPr id="49156" name="Picture 4" descr="leopar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516" y="3276600"/>
            <a:ext cx="40401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0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Head Markings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Star: white mark on forehead</a:t>
            </a:r>
          </a:p>
          <a:p>
            <a:pPr eaLnBrk="1" hangingPunct="1"/>
            <a:r>
              <a:rPr lang="en-US" b="1" dirty="0" smtClean="0"/>
              <a:t>Stripe: narrow white mark down the face</a:t>
            </a:r>
          </a:p>
        </p:txBody>
      </p:sp>
      <p:pic>
        <p:nvPicPr>
          <p:cNvPr id="50180" name="Picture 4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505200"/>
            <a:ext cx="16494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stri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88" y="3505200"/>
            <a:ext cx="20351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Head Markings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Star &amp; Stripe: connected star and stripe</a:t>
            </a:r>
          </a:p>
          <a:p>
            <a:pPr eaLnBrk="1" hangingPunct="1"/>
            <a:r>
              <a:rPr lang="en-US" b="1" dirty="0" smtClean="0"/>
              <a:t>Snip: white mark between the nostrils</a:t>
            </a:r>
          </a:p>
        </p:txBody>
      </p:sp>
      <p:pic>
        <p:nvPicPr>
          <p:cNvPr id="51204" name="Picture 4" descr="starstri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950" y="3505200"/>
            <a:ext cx="206216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sn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05200"/>
            <a:ext cx="17907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6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Head Markings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93025" cy="1316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Star, stripe, snip: connected star, stripe, and snip</a:t>
            </a:r>
          </a:p>
          <a:p>
            <a:pPr eaLnBrk="1" hangingPunct="1">
              <a:lnSpc>
                <a:spcPct val="90000"/>
              </a:lnSpc>
            </a:pPr>
            <a:endParaRPr lang="en-US" sz="9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Blaze: broad white mark down the face, extending over nose</a:t>
            </a:r>
          </a:p>
        </p:txBody>
      </p:sp>
      <p:pic>
        <p:nvPicPr>
          <p:cNvPr id="52228" name="Picture 4" descr="starstripesn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025" y="3505200"/>
            <a:ext cx="196691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bla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25" y="3581400"/>
            <a:ext cx="179228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7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Head Markings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Bald: very wide blaze, covering most of the face extending down over the nostrils </a:t>
            </a:r>
          </a:p>
        </p:txBody>
      </p:sp>
      <p:pic>
        <p:nvPicPr>
          <p:cNvPr id="53252" name="Picture 4" descr="ba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505200"/>
            <a:ext cx="20304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1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Sorrel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3810000" cy="4373563"/>
          </a:xfrm>
        </p:spPr>
        <p:txBody>
          <a:bodyPr/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b="1" dirty="0" smtClean="0"/>
              <a:t>Reddish or copper red</a:t>
            </a:r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 smtClean="0"/>
              <a:t>Mane and tail </a:t>
            </a:r>
          </a:p>
          <a:p>
            <a:pPr lvl="1"/>
            <a:r>
              <a:rPr lang="en-US" b="1" dirty="0" smtClean="0"/>
              <a:t>Same 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ay be flaxen</a:t>
            </a:r>
          </a:p>
        </p:txBody>
      </p:sp>
      <p:pic>
        <p:nvPicPr>
          <p:cNvPr id="27652" name="Picture 4" descr="coat6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362200"/>
            <a:ext cx="476974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2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Leg Markings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Picture 4" descr="coro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2438400"/>
            <a:ext cx="172243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halfpaste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713" y="2438400"/>
            <a:ext cx="17319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86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Leg Markings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5300" name="Picture 4" descr="past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2438400"/>
            <a:ext cx="17319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ank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2438400"/>
            <a:ext cx="17319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66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Leg Markings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4" name="Picture 4" descr="halfstoc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3" y="2438400"/>
            <a:ext cx="17319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fullstoc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25" y="2514600"/>
            <a:ext cx="16954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0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Leg Markings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7348" name="Picture 4" descr="insidehe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2514600"/>
            <a:ext cx="2420937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outside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025" y="2514600"/>
            <a:ext cx="16954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5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Black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799"/>
            <a:ext cx="4648200" cy="4371975"/>
          </a:xfrm>
        </p:spPr>
        <p:txBody>
          <a:bodyPr/>
          <a:lstStyle/>
          <a:p>
            <a:pPr eaLnBrk="1" hangingPunct="1"/>
            <a:r>
              <a:rPr lang="en-US" b="1" dirty="0" smtClean="0"/>
              <a:t>Body color 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rue black without light areas</a:t>
            </a:r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lack</a:t>
            </a:r>
          </a:p>
        </p:txBody>
      </p:sp>
      <p:pic>
        <p:nvPicPr>
          <p:cNvPr id="28676" name="Picture 4" descr="coat8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268736"/>
            <a:ext cx="294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tall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286000"/>
            <a:ext cx="2819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6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Bay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Body color</a:t>
            </a:r>
          </a:p>
          <a:p>
            <a:pPr lvl="1"/>
            <a:r>
              <a:rPr lang="en-US" b="1" dirty="0" smtClean="0"/>
              <a:t>Tan / red / reddish-brown</a:t>
            </a:r>
          </a:p>
          <a:p>
            <a:pPr eaLnBrk="1" hangingPunct="1"/>
            <a:endParaRPr lang="en-US" sz="1500" b="1" dirty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b="1" dirty="0" smtClean="0"/>
              <a:t>Black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lack on lower legs</a:t>
            </a:r>
          </a:p>
        </p:txBody>
      </p:sp>
      <p:pic>
        <p:nvPicPr>
          <p:cNvPr id="29700" name="Picture 4" descr="coat7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343400"/>
            <a:ext cx="294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oat9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209800"/>
            <a:ext cx="294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4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Brown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038600" cy="39163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Body color </a:t>
            </a:r>
          </a:p>
          <a:p>
            <a:pPr lvl="1"/>
            <a:r>
              <a:rPr lang="en-US" sz="2200" b="1" dirty="0"/>
              <a:t>B</a:t>
            </a:r>
            <a:r>
              <a:rPr lang="en-US" sz="2200" b="1" dirty="0" smtClean="0"/>
              <a:t>rown or black</a:t>
            </a:r>
          </a:p>
          <a:p>
            <a:pPr lvl="1"/>
            <a:r>
              <a:rPr lang="en-US" sz="2200" b="1" dirty="0"/>
              <a:t>L</a:t>
            </a:r>
            <a:r>
              <a:rPr lang="en-US" sz="2200" b="1" dirty="0" smtClean="0"/>
              <a:t>ight areas</a:t>
            </a:r>
          </a:p>
          <a:p>
            <a:pPr lvl="2"/>
            <a:r>
              <a:rPr lang="en-US" sz="2000" b="1" dirty="0" smtClean="0"/>
              <a:t>Muzzle</a:t>
            </a:r>
          </a:p>
          <a:p>
            <a:pPr lvl="2"/>
            <a:r>
              <a:rPr lang="en-US" sz="2000" b="1" dirty="0" smtClean="0"/>
              <a:t>Eyes</a:t>
            </a:r>
          </a:p>
          <a:p>
            <a:pPr lvl="2"/>
            <a:r>
              <a:rPr lang="en-US" sz="2000" b="1" dirty="0" smtClean="0"/>
              <a:t>Flank</a:t>
            </a:r>
          </a:p>
          <a:p>
            <a:pPr lvl="2"/>
            <a:r>
              <a:rPr lang="en-US" sz="2000" b="1" dirty="0"/>
              <a:t>I</a:t>
            </a:r>
            <a:r>
              <a:rPr lang="en-US" sz="2000" b="1" dirty="0" smtClean="0"/>
              <a:t>nside upper legs</a:t>
            </a:r>
          </a:p>
          <a:p>
            <a:endParaRPr lang="en-US" sz="1500" b="1" dirty="0"/>
          </a:p>
          <a:p>
            <a:r>
              <a:rPr lang="en-US" sz="2400" b="1" dirty="0" smtClean="0"/>
              <a:t>Mane and tail</a:t>
            </a:r>
          </a:p>
          <a:p>
            <a:pPr lvl="1"/>
            <a:r>
              <a:rPr lang="en-US" sz="2200" b="1" dirty="0" smtClean="0"/>
              <a:t>Black or brown</a:t>
            </a:r>
          </a:p>
        </p:txBody>
      </p:sp>
      <p:pic>
        <p:nvPicPr>
          <p:cNvPr id="30724" name="Picture 4" descr="br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270" y="2286000"/>
            <a:ext cx="418603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5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Blue Roan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828799"/>
            <a:ext cx="4114800" cy="44751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U</a:t>
            </a:r>
            <a:r>
              <a:rPr lang="en-US" sz="2200" b="1" dirty="0" smtClean="0"/>
              <a:t>niform mixture of </a:t>
            </a:r>
          </a:p>
          <a:p>
            <a:pPr lvl="1"/>
            <a:r>
              <a:rPr lang="en-US" sz="2200" b="1" dirty="0" smtClean="0"/>
              <a:t>white and black hairs</a:t>
            </a:r>
          </a:p>
          <a:p>
            <a:pPr lvl="1"/>
            <a:endParaRPr lang="en-US" sz="2000" b="1" dirty="0" smtClean="0"/>
          </a:p>
          <a:p>
            <a:pPr eaLnBrk="1" hangingPunct="1"/>
            <a:r>
              <a:rPr lang="en-US" b="1" dirty="0" smtClean="0"/>
              <a:t>Dark Points</a:t>
            </a:r>
            <a:endParaRPr lang="en-US" sz="2400" b="1" dirty="0" smtClean="0"/>
          </a:p>
        </p:txBody>
      </p:sp>
      <p:pic>
        <p:nvPicPr>
          <p:cNvPr id="31748" name="Picture 4" descr="blueroa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81200"/>
            <a:ext cx="35369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blueroang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267200"/>
            <a:ext cx="3175000" cy="228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4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Red Roan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4648200" cy="4257675"/>
          </a:xfrm>
        </p:spPr>
        <p:txBody>
          <a:bodyPr/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b="1" dirty="0" smtClean="0"/>
              <a:t>Uniform mixture of white and red hairs</a:t>
            </a:r>
          </a:p>
          <a:p>
            <a:pPr lvl="1"/>
            <a:endParaRPr lang="en-US" sz="1500" b="1" dirty="0" smtClean="0"/>
          </a:p>
          <a:p>
            <a:pPr eaLnBrk="1" hangingPunct="1"/>
            <a:r>
              <a:rPr lang="en-US" b="1" dirty="0"/>
              <a:t>R</a:t>
            </a:r>
            <a:r>
              <a:rPr lang="en-US" b="1" dirty="0" smtClean="0"/>
              <a:t>ed on head &amp;  lower legs</a:t>
            </a:r>
          </a:p>
          <a:p>
            <a:pPr eaLnBrk="1" hangingPunct="1"/>
            <a:endParaRPr lang="en-US" sz="1500" b="1" dirty="0" smtClean="0"/>
          </a:p>
          <a:p>
            <a:pPr eaLnBrk="1" hangingPunct="1"/>
            <a:r>
              <a:rPr lang="en-US" b="1" dirty="0"/>
              <a:t>R</a:t>
            </a:r>
            <a:r>
              <a:rPr lang="en-US" b="1" dirty="0" smtClean="0"/>
              <a:t>ed or flaxen mane &amp; tail</a:t>
            </a:r>
          </a:p>
        </p:txBody>
      </p:sp>
      <p:pic>
        <p:nvPicPr>
          <p:cNvPr id="32772" name="Picture 4" descr="PEPTOBOONSMAL CHALLE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52600"/>
            <a:ext cx="31718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1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Grullo</a:t>
            </a:r>
            <a:endParaRPr lang="en-US" b="1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4495800" cy="42576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S</a:t>
            </a:r>
            <a:r>
              <a:rPr lang="en-US" sz="2200" b="1" dirty="0" smtClean="0"/>
              <a:t>moky or mouse-colored</a:t>
            </a:r>
          </a:p>
          <a:p>
            <a:pPr lvl="2"/>
            <a:r>
              <a:rPr lang="en-US" sz="2000" b="1" dirty="0"/>
              <a:t>N</a:t>
            </a:r>
            <a:r>
              <a:rPr lang="en-US" sz="2000" b="1" dirty="0" smtClean="0"/>
              <a:t>ot a mixture of black and white hairs</a:t>
            </a:r>
          </a:p>
          <a:p>
            <a:pPr lvl="2"/>
            <a:r>
              <a:rPr lang="en-US" sz="2000" b="1" dirty="0"/>
              <a:t>E</a:t>
            </a:r>
            <a:r>
              <a:rPr lang="en-US" sz="2000" b="1" dirty="0" smtClean="0"/>
              <a:t>ach hair mouse colored</a:t>
            </a:r>
          </a:p>
          <a:p>
            <a:pPr lvl="2"/>
            <a:endParaRPr lang="en-US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sz="2200" b="1" dirty="0" smtClean="0"/>
              <a:t>Black</a:t>
            </a:r>
          </a:p>
          <a:p>
            <a:pPr lvl="1"/>
            <a:r>
              <a:rPr lang="en-US" sz="2200" b="1" dirty="0"/>
              <a:t>B</a:t>
            </a:r>
            <a:r>
              <a:rPr lang="en-US" sz="2200" b="1" dirty="0" smtClean="0"/>
              <a:t>lack on lower legs</a:t>
            </a:r>
          </a:p>
          <a:p>
            <a:pPr lvl="1"/>
            <a:r>
              <a:rPr lang="en-US" sz="2200" b="1" dirty="0"/>
              <a:t>U</a:t>
            </a:r>
            <a:r>
              <a:rPr lang="en-US" sz="2200" b="1" dirty="0" smtClean="0"/>
              <a:t>sually has dorsal stripe</a:t>
            </a:r>
          </a:p>
        </p:txBody>
      </p:sp>
      <p:pic>
        <p:nvPicPr>
          <p:cNvPr id="33796" name="Picture 4" descr="lotsofstri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914400"/>
            <a:ext cx="19875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grulmaredunfo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81400"/>
            <a:ext cx="364648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9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221</TotalTime>
  <Words>580</Words>
  <Application>Microsoft Office PowerPoint</Application>
  <PresentationFormat>On-screen Show (4:3)</PresentationFormat>
  <Paragraphs>212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Apothecary</vt:lpstr>
      <vt:lpstr>Parts, Colors, and Markings</vt:lpstr>
      <vt:lpstr>Parts of The Horse</vt:lpstr>
      <vt:lpstr>Sorrel</vt:lpstr>
      <vt:lpstr>Black</vt:lpstr>
      <vt:lpstr>Bay</vt:lpstr>
      <vt:lpstr>Brown</vt:lpstr>
      <vt:lpstr>Blue Roan</vt:lpstr>
      <vt:lpstr>Red Roan</vt:lpstr>
      <vt:lpstr>Grullo</vt:lpstr>
      <vt:lpstr>Chestnut or Liver Chestnut</vt:lpstr>
      <vt:lpstr>Dun</vt:lpstr>
      <vt:lpstr>Red Dun</vt:lpstr>
      <vt:lpstr>Palomino</vt:lpstr>
      <vt:lpstr>Gray</vt:lpstr>
      <vt:lpstr>Buckskin</vt:lpstr>
      <vt:lpstr>Cremello</vt:lpstr>
      <vt:lpstr>Perlino</vt:lpstr>
      <vt:lpstr>Rabicano</vt:lpstr>
      <vt:lpstr>Tobiano</vt:lpstr>
      <vt:lpstr>Tobiano</vt:lpstr>
      <vt:lpstr>Overo</vt:lpstr>
      <vt:lpstr>Overo</vt:lpstr>
      <vt:lpstr>Tovero</vt:lpstr>
      <vt:lpstr>Blanket</vt:lpstr>
      <vt:lpstr>Leopard</vt:lpstr>
      <vt:lpstr>Head Markings</vt:lpstr>
      <vt:lpstr>Head Markings</vt:lpstr>
      <vt:lpstr>Head Markings</vt:lpstr>
      <vt:lpstr>Head Markings</vt:lpstr>
      <vt:lpstr>Leg Markings</vt:lpstr>
      <vt:lpstr>Leg Markings</vt:lpstr>
      <vt:lpstr>Leg Markings</vt:lpstr>
      <vt:lpstr>Leg Markings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Colors and Markings</dc:title>
  <dc:creator>Computer Services</dc:creator>
  <cp:lastModifiedBy>Dusty Martin</cp:lastModifiedBy>
  <cp:revision>9</cp:revision>
  <dcterms:created xsi:type="dcterms:W3CDTF">2012-01-24T14:55:55Z</dcterms:created>
  <dcterms:modified xsi:type="dcterms:W3CDTF">2013-09-16T21:50:58Z</dcterms:modified>
</cp:coreProperties>
</file>