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85" r:id="rId10"/>
    <p:sldId id="282" r:id="rId11"/>
    <p:sldId id="284" r:id="rId12"/>
    <p:sldId id="292" r:id="rId13"/>
    <p:sldId id="283" r:id="rId14"/>
    <p:sldId id="287" r:id="rId15"/>
    <p:sldId id="286" r:id="rId16"/>
    <p:sldId id="289" r:id="rId17"/>
    <p:sldId id="288" r:id="rId18"/>
    <p:sldId id="290" r:id="rId19"/>
    <p:sldId id="281" r:id="rId20"/>
    <p:sldId id="264" r:id="rId21"/>
    <p:sldId id="269" r:id="rId22"/>
    <p:sldId id="270" r:id="rId23"/>
    <p:sldId id="293" r:id="rId24"/>
    <p:sldId id="294" r:id="rId25"/>
    <p:sldId id="295" r:id="rId26"/>
    <p:sldId id="304" r:id="rId27"/>
    <p:sldId id="305" r:id="rId28"/>
    <p:sldId id="296" r:id="rId29"/>
    <p:sldId id="297" r:id="rId30"/>
    <p:sldId id="299" r:id="rId31"/>
    <p:sldId id="306" r:id="rId32"/>
    <p:sldId id="302" r:id="rId33"/>
    <p:sldId id="303" r:id="rId34"/>
    <p:sldId id="301" r:id="rId35"/>
    <p:sldId id="300" r:id="rId36"/>
    <p:sldId id="298" r:id="rId37"/>
    <p:sldId id="265" r:id="rId38"/>
    <p:sldId id="266" r:id="rId39"/>
    <p:sldId id="272" r:id="rId40"/>
    <p:sldId id="273" r:id="rId41"/>
    <p:sldId id="276" r:id="rId42"/>
    <p:sldId id="277" r:id="rId43"/>
    <p:sldId id="275" r:id="rId44"/>
    <p:sldId id="274" r:id="rId45"/>
    <p:sldId id="280" r:id="rId46"/>
    <p:sldId id="279" r:id="rId47"/>
    <p:sldId id="278" r:id="rId48"/>
    <p:sldId id="268" r:id="rId49"/>
    <p:sldId id="271" r:id="rId50"/>
    <p:sldId id="267" r:id="rId51"/>
    <p:sldId id="291"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A0EA997-8FC8-4129-A849-A0D810EF59D6}" type="datetimeFigureOut">
              <a:rPr lang="en-US" smtClean="0"/>
              <a:pPr/>
              <a:t>8/14/2012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B0A084-D452-47E9-8A51-411BECF7B5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0EA997-8FC8-4129-A849-A0D810EF59D6}"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0EA997-8FC8-4129-A849-A0D810EF59D6}"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0EA997-8FC8-4129-A849-A0D810EF59D6}"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A0EA997-8FC8-4129-A849-A0D810EF59D6}" type="datetimeFigureOut">
              <a:rPr lang="en-US" smtClean="0"/>
              <a:pPr/>
              <a:t>8/14/2012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0A084-D452-47E9-8A51-411BECF7B5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0EA997-8FC8-4129-A849-A0D810EF59D6}"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A0EA997-8FC8-4129-A849-A0D810EF59D6}" type="datetimeFigureOut">
              <a:rPr lang="en-US" smtClean="0"/>
              <a:pPr/>
              <a:t>8/14/2012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0EA997-8FC8-4129-A849-A0D810EF59D6}" type="datetimeFigureOut">
              <a:rPr lang="en-US" smtClean="0"/>
              <a:pPr/>
              <a:t>8/14/2012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EA997-8FC8-4129-A849-A0D810EF59D6}" type="datetimeFigureOut">
              <a:rPr lang="en-US" smtClean="0"/>
              <a:pPr/>
              <a:t>8/14/2012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A0EA997-8FC8-4129-A849-A0D810EF59D6}"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0A084-D452-47E9-8A51-411BECF7B5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0EA997-8FC8-4129-A849-A0D810EF59D6}" type="datetimeFigureOut">
              <a:rPr lang="en-US" smtClean="0"/>
              <a:pPr/>
              <a:t>8/14/2012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B0A084-D452-47E9-8A51-411BECF7B56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0EA997-8FC8-4129-A849-A0D810EF59D6}" type="datetimeFigureOut">
              <a:rPr lang="en-US" smtClean="0"/>
              <a:pPr/>
              <a:t>8/14/2012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B0A084-D452-47E9-8A51-411BECF7B56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solidFill>
                  <a:schemeClr val="tx2">
                    <a:lumMod val="75000"/>
                  </a:schemeClr>
                </a:solidFill>
              </a:rPr>
              <a:t>Evolution and Domestication of the Horse</a:t>
            </a:r>
            <a:endParaRPr lang="en-US" dirty="0">
              <a:solidFill>
                <a:schemeClr val="tx2">
                  <a:lumMod val="75000"/>
                </a:schemeClr>
              </a:solidFill>
            </a:endParaRPr>
          </a:p>
        </p:txBody>
      </p:sp>
      <p:sp>
        <p:nvSpPr>
          <p:cNvPr id="3" name="Subtitle 2"/>
          <p:cNvSpPr>
            <a:spLocks noGrp="1"/>
          </p:cNvSpPr>
          <p:nvPr>
            <p:ph type="subTitle" idx="1"/>
          </p:nvPr>
        </p:nvSpPr>
        <p:spPr/>
        <p:txBody>
          <a:bodyPr>
            <a:normAutofit fontScale="92500" lnSpcReduction="10000"/>
          </a:bodyPr>
          <a:lstStyle/>
          <a:p>
            <a:pPr algn="ctr"/>
            <a:r>
              <a:rPr lang="en-US" dirty="0" smtClean="0">
                <a:solidFill>
                  <a:srgbClr val="005000"/>
                </a:solidFill>
              </a:rPr>
              <a:t>Equine Science</a:t>
            </a:r>
          </a:p>
          <a:p>
            <a:pPr algn="ctr"/>
            <a:r>
              <a:rPr lang="en-US" dirty="0" smtClean="0">
                <a:solidFill>
                  <a:srgbClr val="005000"/>
                </a:solidFill>
              </a:rPr>
              <a:t>Unit 1, Section A-F</a:t>
            </a:r>
          </a:p>
          <a:p>
            <a:pPr algn="ctr"/>
            <a:r>
              <a:rPr lang="en-US" dirty="0" smtClean="0">
                <a:solidFill>
                  <a:srgbClr val="005000"/>
                </a:solidFill>
              </a:rPr>
              <a:t>Mrs. Martin</a:t>
            </a:r>
          </a:p>
          <a:p>
            <a:pPr algn="ctr"/>
            <a:r>
              <a:rPr lang="en-US" dirty="0" smtClean="0">
                <a:solidFill>
                  <a:srgbClr val="005000"/>
                </a:solidFill>
              </a:rPr>
              <a:t>2012-2013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Used in History</a:t>
            </a:r>
            <a:endParaRPr lang="en-US" dirty="0"/>
          </a:p>
        </p:txBody>
      </p:sp>
      <p:sp>
        <p:nvSpPr>
          <p:cNvPr id="3" name="Content Placeholder 2"/>
          <p:cNvSpPr>
            <a:spLocks noGrp="1"/>
          </p:cNvSpPr>
          <p:nvPr>
            <p:ph idx="1"/>
          </p:nvPr>
        </p:nvSpPr>
        <p:spPr/>
        <p:txBody>
          <a:bodyPr/>
          <a:lstStyle/>
          <a:p>
            <a:r>
              <a:rPr lang="en-US" b="1" dirty="0" smtClean="0"/>
              <a:t>Power</a:t>
            </a:r>
          </a:p>
          <a:p>
            <a:pPr lvl="1"/>
            <a:r>
              <a:rPr lang="en-US" dirty="0" smtClean="0"/>
              <a:t>Mining Industry – Smaller breeds were used to pull ore out of the mines and larger breeds were used to transport wagons full of the ore extracted from the mines.</a:t>
            </a:r>
          </a:p>
          <a:p>
            <a:pPr lvl="1"/>
            <a:r>
              <a:rPr lang="en-US" dirty="0" smtClean="0"/>
              <a:t>Timber Industry – Used to pull trees to the saw mills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Used in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Transportation</a:t>
            </a:r>
          </a:p>
          <a:p>
            <a:pPr lvl="1"/>
            <a:r>
              <a:rPr lang="en-US" dirty="0" smtClean="0"/>
              <a:t>In the Bible horses and donkeys were often referred to as transportation methods.</a:t>
            </a:r>
          </a:p>
          <a:p>
            <a:pPr lvl="2"/>
            <a:r>
              <a:rPr lang="en-US" dirty="0" smtClean="0"/>
              <a:t>Mary riding the donkey into Jerusalem.</a:t>
            </a:r>
          </a:p>
          <a:p>
            <a:pPr lvl="1"/>
            <a:r>
              <a:rPr lang="en-US" dirty="0" smtClean="0"/>
              <a:t>Horse power was used in road building.  </a:t>
            </a:r>
          </a:p>
          <a:p>
            <a:pPr lvl="1"/>
            <a:r>
              <a:rPr lang="en-US" dirty="0" smtClean="0"/>
              <a:t>Later, horses pulled wagons, buggies, and stagecoaches over the roads that had been constructed.</a:t>
            </a:r>
          </a:p>
          <a:p>
            <a:pPr lvl="1"/>
            <a:r>
              <a:rPr lang="en-US" dirty="0" smtClean="0"/>
              <a:t>Horses helped link some off the most remote areas in our country.</a:t>
            </a:r>
          </a:p>
          <a:p>
            <a:pPr lvl="1"/>
            <a:r>
              <a:rPr lang="en-US" dirty="0" smtClean="0"/>
              <a:t>Amish people still use horses and buggies for transportation.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Used in History</a:t>
            </a:r>
            <a:endParaRPr lang="en-US" dirty="0"/>
          </a:p>
        </p:txBody>
      </p:sp>
      <p:sp>
        <p:nvSpPr>
          <p:cNvPr id="3" name="Content Placeholder 2"/>
          <p:cNvSpPr>
            <a:spLocks noGrp="1"/>
          </p:cNvSpPr>
          <p:nvPr>
            <p:ph idx="1"/>
          </p:nvPr>
        </p:nvSpPr>
        <p:spPr/>
        <p:txBody>
          <a:bodyPr/>
          <a:lstStyle/>
          <a:p>
            <a:pPr lvl="1"/>
            <a:r>
              <a:rPr lang="en-US" dirty="0" smtClean="0"/>
              <a:t>In Texas, horses were used to help draw county lines.</a:t>
            </a:r>
          </a:p>
          <a:p>
            <a:pPr lvl="2"/>
            <a:r>
              <a:rPr lang="en-US" dirty="0" smtClean="0"/>
              <a:t>The intention was that no citizen would ever be more than a day’s ride from the County Seat.</a:t>
            </a:r>
          </a:p>
          <a:p>
            <a:pPr lvl="2"/>
            <a:r>
              <a:rPr lang="en-US" dirty="0" smtClean="0"/>
              <a:t>This is how Texas ended up with the most counties in the Nation…. A whopping 254 counties!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Used in History</a:t>
            </a:r>
            <a:endParaRPr lang="en-US" dirty="0"/>
          </a:p>
        </p:txBody>
      </p:sp>
      <p:sp>
        <p:nvSpPr>
          <p:cNvPr id="3" name="Content Placeholder 2"/>
          <p:cNvSpPr>
            <a:spLocks noGrp="1"/>
          </p:cNvSpPr>
          <p:nvPr>
            <p:ph idx="1"/>
          </p:nvPr>
        </p:nvSpPr>
        <p:spPr/>
        <p:txBody>
          <a:bodyPr/>
          <a:lstStyle/>
          <a:p>
            <a:r>
              <a:rPr lang="en-US" b="1" dirty="0" smtClean="0"/>
              <a:t>Recreation</a:t>
            </a:r>
          </a:p>
          <a:p>
            <a:pPr lvl="1"/>
            <a:r>
              <a:rPr lang="en-US" dirty="0" smtClean="0"/>
              <a:t>Chariot races</a:t>
            </a:r>
          </a:p>
          <a:p>
            <a:pPr lvl="1"/>
            <a:r>
              <a:rPr lang="en-US" dirty="0" smtClean="0"/>
              <a:t>Match races</a:t>
            </a:r>
          </a:p>
          <a:p>
            <a:pPr lvl="2"/>
            <a:r>
              <a:rPr lang="en-US" dirty="0" smtClean="0"/>
              <a:t>Form of racing used in the early colonial days</a:t>
            </a:r>
          </a:p>
          <a:p>
            <a:pPr lvl="1"/>
            <a:r>
              <a:rPr lang="en-US" dirty="0" smtClean="0"/>
              <a:t>Today’s Racing Industry</a:t>
            </a:r>
          </a:p>
          <a:p>
            <a:pPr lvl="1"/>
            <a:r>
              <a:rPr lang="en-US" dirty="0" smtClean="0"/>
              <a:t>Equestrian Shows</a:t>
            </a:r>
          </a:p>
          <a:p>
            <a:pPr lvl="1"/>
            <a:r>
              <a:rPr lang="en-US" dirty="0" smtClean="0"/>
              <a:t>Rodeo</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Used in History</a:t>
            </a:r>
            <a:endParaRPr lang="en-US" dirty="0"/>
          </a:p>
        </p:txBody>
      </p:sp>
      <p:sp>
        <p:nvSpPr>
          <p:cNvPr id="3" name="Content Placeholder 2"/>
          <p:cNvSpPr>
            <a:spLocks noGrp="1"/>
          </p:cNvSpPr>
          <p:nvPr>
            <p:ph idx="1"/>
          </p:nvPr>
        </p:nvSpPr>
        <p:spPr/>
        <p:txBody>
          <a:bodyPr/>
          <a:lstStyle/>
          <a:p>
            <a:r>
              <a:rPr lang="en-US" dirty="0" smtClean="0"/>
              <a:t>Agriculture </a:t>
            </a:r>
          </a:p>
          <a:p>
            <a:pPr lvl="1"/>
            <a:r>
              <a:rPr lang="en-US" dirty="0" smtClean="0"/>
              <a:t>Horses were used to pull the first plows and disks.  </a:t>
            </a:r>
          </a:p>
          <a:p>
            <a:pPr lvl="1"/>
            <a:r>
              <a:rPr lang="en-US" dirty="0" smtClean="0"/>
              <a:t>Horses were also used to pull wagons during harvesting.</a:t>
            </a:r>
          </a:p>
          <a:p>
            <a:pPr lvl="2"/>
            <a:r>
              <a:rPr lang="en-US" dirty="0" smtClean="0"/>
              <a:t>Back breaking work: Could only harvest 3-4 bushels a day.</a:t>
            </a:r>
          </a:p>
          <a:p>
            <a:pPr lvl="3"/>
            <a:r>
              <a:rPr lang="en-US" dirty="0" smtClean="0"/>
              <a:t>The modern combine allows us to do from 3-10 bushels in a single hour.</a:t>
            </a:r>
          </a:p>
          <a:p>
            <a:pPr lvl="1"/>
            <a:r>
              <a:rPr lang="en-US" dirty="0" smtClean="0"/>
              <a:t>Pulled hay wagons at feeding time.</a:t>
            </a:r>
          </a:p>
          <a:p>
            <a:pPr lvl="1"/>
            <a:r>
              <a:rPr lang="en-US" dirty="0" smtClean="0"/>
              <a:t>The Amish and some more conservative Mennonites in Mid-Western States still use horses to plow, cultivate, and plant their land.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304800" y="1219200"/>
            <a:ext cx="8534400" cy="5334000"/>
          </a:xfrm>
        </p:spPr>
        <p:txBody>
          <a:bodyPr>
            <a:normAutofit fontScale="77500" lnSpcReduction="20000"/>
          </a:bodyPr>
          <a:lstStyle/>
          <a:p>
            <a:pPr>
              <a:buNone/>
            </a:pPr>
            <a:r>
              <a:rPr lang="en-US" sz="3100" b="1" dirty="0" smtClean="0"/>
              <a:t>Communication</a:t>
            </a:r>
          </a:p>
          <a:p>
            <a:r>
              <a:rPr lang="en-US" sz="3100" b="1" i="1" dirty="0" smtClean="0"/>
              <a:t>The British are coming!</a:t>
            </a:r>
            <a:r>
              <a:rPr lang="en-US" sz="3100" b="1" dirty="0" smtClean="0"/>
              <a:t> - Paul Revere’s Midnight Ride</a:t>
            </a:r>
          </a:p>
          <a:p>
            <a:pPr lvl="1"/>
            <a:r>
              <a:rPr lang="en-US" sz="2800" dirty="0" smtClean="0"/>
              <a:t>When British Army activity on April 7, 1775, suggested the possibility of troop movements, Joseph Warren sent Revere to warn the Massachusetts Provincial Congress, then sitting in Concord, the site of one of the larger caches of Patriot military supplies. </a:t>
            </a:r>
          </a:p>
          <a:p>
            <a:pPr lvl="2"/>
            <a:r>
              <a:rPr lang="en-US" dirty="0" smtClean="0"/>
              <a:t>After delivering the warning, Concord residents began moving the military supplies away from the town.  This is one of the most pivotal points in the American Revolution.</a:t>
            </a:r>
          </a:p>
          <a:p>
            <a:pPr lvl="1"/>
            <a:r>
              <a:rPr lang="en-US" sz="3100" dirty="0" smtClean="0"/>
              <a:t>Between 9 and 10 p.m. on the night of April 18, 1775, Joseph Warren told Revere and William Dawes that the king's troops were about to embark in boats from Boston bound for Cambridge and the road to Lexington and Concord. </a:t>
            </a:r>
          </a:p>
          <a:p>
            <a:pPr lvl="2"/>
            <a:r>
              <a:rPr lang="en-US" dirty="0" smtClean="0"/>
              <a:t>Warren's intelligence suggested that the most likely objectives of the regulars' movements later that night would be the capture of Adams and Hancock. They did not worry about the possibility of regulars marching to Concord, since the supplies at Concord were safe, but they did think their leaders in Lexington were unaware of the potential danger that night. Revere and Dawes were sent out to warn them and to alert colonial militias in nearby towns.</a:t>
            </a:r>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228600" y="1371600"/>
            <a:ext cx="8763000" cy="5257800"/>
          </a:xfrm>
        </p:spPr>
        <p:txBody>
          <a:bodyPr>
            <a:normAutofit fontScale="85000" lnSpcReduction="20000"/>
          </a:bodyPr>
          <a:lstStyle/>
          <a:p>
            <a:pPr lvl="1"/>
            <a:r>
              <a:rPr lang="en-US" sz="2600" dirty="0" smtClean="0"/>
              <a:t>In the days before April 18, Revere had instructed Robert Newman, the sexton of the North Church, to send a signal by lantern to alert colonists in Charlestown as to the movements of the troops when the information became known. </a:t>
            </a:r>
          </a:p>
          <a:p>
            <a:pPr lvl="1"/>
            <a:r>
              <a:rPr lang="en-US" dirty="0" smtClean="0">
                <a:ea typeface="Ebrima" pitchFamily="2" charset="0"/>
                <a:cs typeface="Ebrima" pitchFamily="2" charset="0"/>
              </a:rPr>
              <a:t>In what is well known today by the phrase </a:t>
            </a:r>
          </a:p>
          <a:p>
            <a:pPr lvl="1">
              <a:buNone/>
            </a:pPr>
            <a:r>
              <a:rPr lang="en-US" dirty="0" smtClean="0">
                <a:ea typeface="Ebrima" pitchFamily="2" charset="0"/>
                <a:cs typeface="Ebrima" pitchFamily="2" charset="0"/>
              </a:rPr>
              <a:t>		</a:t>
            </a:r>
          </a:p>
          <a:p>
            <a:pPr lvl="1">
              <a:buNone/>
            </a:pPr>
            <a:r>
              <a:rPr lang="en-US" dirty="0" smtClean="0">
                <a:ea typeface="Ebrima" pitchFamily="2" charset="0"/>
                <a:cs typeface="Ebrima" pitchFamily="2" charset="0"/>
              </a:rPr>
              <a:t>			</a:t>
            </a:r>
            <a:r>
              <a:rPr lang="en-US" b="1" dirty="0" smtClean="0">
                <a:ea typeface="Ebrima" pitchFamily="2" charset="0"/>
                <a:cs typeface="Ebrima" pitchFamily="2" charset="0"/>
              </a:rPr>
              <a:t>"</a:t>
            </a:r>
            <a:r>
              <a:rPr lang="en-US" b="1" u="sng" dirty="0" smtClean="0">
                <a:ea typeface="Ebrima" pitchFamily="2" charset="0"/>
                <a:cs typeface="Ebrima" pitchFamily="2" charset="0"/>
              </a:rPr>
              <a:t>one if by land, two if by sea"</a:t>
            </a:r>
            <a:r>
              <a:rPr lang="en-US" b="1" dirty="0" smtClean="0">
                <a:ea typeface="Ebrima" pitchFamily="2" charset="0"/>
                <a:cs typeface="Ebrima" pitchFamily="2" charset="0"/>
              </a:rPr>
              <a:t>, </a:t>
            </a:r>
          </a:p>
          <a:p>
            <a:pPr lvl="1">
              <a:buNone/>
            </a:pPr>
            <a:r>
              <a:rPr lang="en-US" dirty="0" smtClean="0">
                <a:ea typeface="Ebrima" pitchFamily="2" charset="0"/>
                <a:cs typeface="Ebrima" pitchFamily="2" charset="0"/>
              </a:rPr>
              <a:t>	</a:t>
            </a:r>
          </a:p>
          <a:p>
            <a:pPr lvl="1">
              <a:buNone/>
            </a:pPr>
            <a:r>
              <a:rPr lang="en-US" dirty="0" smtClean="0">
                <a:ea typeface="Ebrima" pitchFamily="2" charset="0"/>
                <a:cs typeface="Ebrima" pitchFamily="2" charset="0"/>
              </a:rPr>
              <a:t>	one lantern in the steeple would signal the army's choice of the land route while two lanterns would signal the route "by water" across the Charles River.</a:t>
            </a:r>
          </a:p>
          <a:p>
            <a:pPr lvl="1">
              <a:buNone/>
            </a:pPr>
            <a:endParaRPr lang="en-US" i="1" baseline="30000" dirty="0" smtClean="0">
              <a:latin typeface="Aharoni" pitchFamily="2" charset="-79"/>
              <a:cs typeface="Aharoni" pitchFamily="2" charset="-79"/>
            </a:endParaRPr>
          </a:p>
          <a:p>
            <a:pPr lvl="1"/>
            <a:r>
              <a:rPr lang="en-US" sz="2600" dirty="0" smtClean="0"/>
              <a:t>Revere first gave instructions to send the signal to Charlestown. He then crossed the Charles River by rowboat, slipping past the British warship HMS </a:t>
            </a:r>
            <a:r>
              <a:rPr lang="en-US" sz="2600" i="1" dirty="0" smtClean="0"/>
              <a:t>Somerset</a:t>
            </a:r>
            <a:r>
              <a:rPr lang="en-US" sz="2600" dirty="0" smtClean="0"/>
              <a:t> at anchor. </a:t>
            </a:r>
          </a:p>
          <a:p>
            <a:pPr lvl="2"/>
            <a:r>
              <a:rPr lang="en-US" dirty="0" smtClean="0"/>
              <a:t>Crossings were banned at that hour, but Revere safely landed in Charlestown and rode to Lexington, avoiding a British patrol and later warning almost every house along the route. The Charlestown colonists dispatched additional riders to the north</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37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152400" y="1676400"/>
            <a:ext cx="8763000" cy="4038600"/>
          </a:xfrm>
        </p:spPr>
        <p:txBody>
          <a:bodyPr>
            <a:normAutofit/>
          </a:bodyPr>
          <a:lstStyle/>
          <a:p>
            <a:r>
              <a:rPr lang="en-US" b="1" dirty="0" smtClean="0"/>
              <a:t>Pony Express</a:t>
            </a:r>
          </a:p>
          <a:p>
            <a:pPr lvl="1"/>
            <a:r>
              <a:rPr lang="en-US" dirty="0" smtClean="0"/>
              <a:t>Was a private venture, fast mail service crossing the Great Plains, the Rocky Mountains, and the High Sierra from St. Joseph, Missouri, to Sacramento, California, from April 3, 1860 to October 1861. </a:t>
            </a:r>
          </a:p>
          <a:p>
            <a:pPr lvl="1"/>
            <a:r>
              <a:rPr lang="en-US" dirty="0" smtClean="0"/>
              <a:t>It became the west's most direct means of east-west communication before the telegraph and was vital for tying California closely with the Union just before the American Civil War.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152400" y="1447800"/>
            <a:ext cx="8839200" cy="4876800"/>
          </a:xfrm>
        </p:spPr>
        <p:txBody>
          <a:bodyPr>
            <a:normAutofit/>
          </a:bodyPr>
          <a:lstStyle/>
          <a:p>
            <a:pPr lvl="1"/>
            <a:r>
              <a:rPr lang="en-US" dirty="0" smtClean="0"/>
              <a:t>This original fast mail 'Pony Express' service had messages carried by horseback riders in staged relays to stations (with fresh horses and riders) across the prairies, plains, deserts, and mountains of the Western United States. </a:t>
            </a:r>
          </a:p>
          <a:p>
            <a:pPr lvl="1"/>
            <a:r>
              <a:rPr lang="en-US" dirty="0" smtClean="0"/>
              <a:t>It reduced the time for messages to travel between the Atlantic and Pacific coasts to about ten days, with telegraphic communication covering about half the distance across the continent and mounted couriers the rest.</a:t>
            </a:r>
          </a:p>
          <a:p>
            <a:pPr lvl="1"/>
            <a:r>
              <a:rPr lang="en-US" dirty="0" smtClean="0"/>
              <a:t>Lasted only 18 months, but you can still send mail via the Pony Express at least once a year as today the Express is mostly ceremonial and for fun.</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Horses in U.S. History</a:t>
            </a:r>
            <a:endParaRPr lang="en-US" dirty="0"/>
          </a:p>
        </p:txBody>
      </p:sp>
      <p:sp>
        <p:nvSpPr>
          <p:cNvPr id="3" name="Content Placeholder 2"/>
          <p:cNvSpPr>
            <a:spLocks noGrp="1"/>
          </p:cNvSpPr>
          <p:nvPr>
            <p:ph idx="1"/>
          </p:nvPr>
        </p:nvSpPr>
        <p:spPr/>
        <p:txBody>
          <a:bodyPr/>
          <a:lstStyle/>
          <a:p>
            <a:r>
              <a:rPr lang="en-US" dirty="0" smtClean="0"/>
              <a:t>According to the discovery of certain fossils, horses roamed the U.S. millions of years ago.</a:t>
            </a:r>
          </a:p>
          <a:p>
            <a:r>
              <a:rPr lang="en-US" dirty="0" smtClean="0"/>
              <a:t>There were no horses found in 1492 when Columbus discovered America.</a:t>
            </a:r>
          </a:p>
          <a:p>
            <a:r>
              <a:rPr lang="en-US" dirty="0" smtClean="0"/>
              <a:t>The Spanish Conquistadors are credited with re-introducing the horse to America.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Domestication?</a:t>
            </a:r>
            <a:endParaRPr lang="en-US" dirty="0"/>
          </a:p>
        </p:txBody>
      </p:sp>
      <p:sp>
        <p:nvSpPr>
          <p:cNvPr id="3" name="Content Placeholder 2"/>
          <p:cNvSpPr>
            <a:spLocks noGrp="1"/>
          </p:cNvSpPr>
          <p:nvPr>
            <p:ph idx="1"/>
          </p:nvPr>
        </p:nvSpPr>
        <p:spPr/>
        <p:txBody>
          <a:bodyPr/>
          <a:lstStyle/>
          <a:p>
            <a:r>
              <a:rPr lang="en-US" dirty="0" smtClean="0"/>
              <a:t>Domestication involves more than simply taming.</a:t>
            </a:r>
          </a:p>
          <a:p>
            <a:r>
              <a:rPr lang="en-US" dirty="0" smtClean="0"/>
              <a:t>Animals are considered to be domesticated when: </a:t>
            </a:r>
          </a:p>
          <a:p>
            <a:pPr lvl="1"/>
            <a:r>
              <a:rPr lang="en-US" dirty="0" smtClean="0"/>
              <a:t>they are kept for a distinct purpose </a:t>
            </a:r>
          </a:p>
          <a:p>
            <a:pPr lvl="1"/>
            <a:r>
              <a:rPr lang="en-US" dirty="0" smtClean="0"/>
              <a:t>humans control their breeding </a:t>
            </a:r>
          </a:p>
          <a:p>
            <a:pPr lvl="1"/>
            <a:r>
              <a:rPr lang="en-US" dirty="0" smtClean="0"/>
              <a:t>their survival depends on humans </a:t>
            </a:r>
          </a:p>
          <a:p>
            <a:pPr lvl="1"/>
            <a:r>
              <a:rPr lang="en-US" dirty="0" smtClean="0"/>
              <a:t>they develop traits that are not found in the wild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Breed?</a:t>
            </a:r>
            <a:endParaRPr lang="en-US" dirty="0"/>
          </a:p>
        </p:txBody>
      </p:sp>
      <p:sp>
        <p:nvSpPr>
          <p:cNvPr id="3" name="Content Placeholder 2"/>
          <p:cNvSpPr>
            <a:spLocks noGrp="1"/>
          </p:cNvSpPr>
          <p:nvPr>
            <p:ph idx="1"/>
          </p:nvPr>
        </p:nvSpPr>
        <p:spPr/>
        <p:txBody>
          <a:bodyPr/>
          <a:lstStyle/>
          <a:p>
            <a:r>
              <a:rPr lang="en-US" dirty="0" smtClean="0"/>
              <a:t>A breed is generally defined as a viable, true breeding population, and it’s members are called “purebred”.  </a:t>
            </a:r>
          </a:p>
          <a:p>
            <a:r>
              <a:rPr lang="en-US" dirty="0" smtClean="0"/>
              <a:t>In most cases, bloodlines are recorded with a breed registry.</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Horse Breeds</a:t>
            </a:r>
            <a:endParaRPr lang="en-US" dirty="0"/>
          </a:p>
        </p:txBody>
      </p:sp>
      <p:sp>
        <p:nvSpPr>
          <p:cNvPr id="3" name="Content Placeholder 2"/>
          <p:cNvSpPr>
            <a:spLocks noGrp="1"/>
          </p:cNvSpPr>
          <p:nvPr>
            <p:ph idx="1"/>
          </p:nvPr>
        </p:nvSpPr>
        <p:spPr/>
        <p:txBody>
          <a:bodyPr/>
          <a:lstStyle/>
          <a:p>
            <a:r>
              <a:rPr lang="en-US" dirty="0" smtClean="0"/>
              <a:t>American Quarter Horse</a:t>
            </a:r>
          </a:p>
          <a:p>
            <a:r>
              <a:rPr lang="en-US" dirty="0" smtClean="0"/>
              <a:t>Thoroughbred</a:t>
            </a:r>
          </a:p>
          <a:p>
            <a:r>
              <a:rPr lang="en-US" dirty="0" smtClean="0"/>
              <a:t>Arabian</a:t>
            </a:r>
          </a:p>
          <a:p>
            <a:r>
              <a:rPr lang="en-US" dirty="0" smtClean="0"/>
              <a:t>Appaloosa</a:t>
            </a:r>
          </a:p>
          <a:p>
            <a:r>
              <a:rPr lang="en-US" dirty="0" smtClean="0"/>
              <a:t>Clydesdale</a:t>
            </a:r>
          </a:p>
          <a:p>
            <a:r>
              <a:rPr lang="en-US" dirty="0" smtClean="0"/>
              <a:t>Percheron</a:t>
            </a:r>
          </a:p>
          <a:p>
            <a:r>
              <a:rPr lang="en-US" dirty="0" err="1" smtClean="0"/>
              <a:t>Lipizzan</a:t>
            </a:r>
            <a:r>
              <a:rPr lang="en-US" dirty="0" smtClean="0"/>
              <a:t> </a:t>
            </a:r>
          </a:p>
          <a:p>
            <a:r>
              <a:rPr lang="en-US" dirty="0" smtClean="0"/>
              <a:t>Shetland Pony</a:t>
            </a:r>
          </a:p>
          <a:p>
            <a:r>
              <a:rPr lang="en-US" dirty="0" smtClean="0"/>
              <a:t>Welsh Pony</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Breed Registry?</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smtClean="0"/>
              <a:t>breed registry</a:t>
            </a:r>
            <a:r>
              <a:rPr lang="en-US" dirty="0" smtClean="0"/>
              <a:t>, also known as a </a:t>
            </a:r>
            <a:r>
              <a:rPr lang="en-US" b="1" dirty="0" smtClean="0"/>
              <a:t>stud book</a:t>
            </a:r>
            <a:r>
              <a:rPr lang="en-US" dirty="0" smtClean="0"/>
              <a:t> or </a:t>
            </a:r>
            <a:r>
              <a:rPr lang="en-US" b="1" dirty="0" smtClean="0"/>
              <a:t>register</a:t>
            </a:r>
            <a:r>
              <a:rPr lang="en-US" dirty="0" smtClean="0"/>
              <a:t>, is an official list of animals within a specific breed whose parents are known. </a:t>
            </a:r>
          </a:p>
          <a:p>
            <a:r>
              <a:rPr lang="en-US" dirty="0" smtClean="0"/>
              <a:t>Animals are usually registered by their breeders when they are still young. </a:t>
            </a:r>
          </a:p>
          <a:p>
            <a:r>
              <a:rPr lang="en-US" dirty="0" smtClean="0"/>
              <a:t>The terms "stud book" and "register" are also used to refer to lists of male animals </a:t>
            </a:r>
            <a:r>
              <a:rPr lang="en-US" b="1" dirty="0" smtClean="0"/>
              <a:t>"standing at stud"</a:t>
            </a:r>
            <a:r>
              <a:rPr lang="en-US" dirty="0" smtClean="0"/>
              <a:t>, that is, those animals actively breeding, as opposed to every known specimen of that breed.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 Registry… Continued.</a:t>
            </a:r>
            <a:endParaRPr lang="en-US" dirty="0"/>
          </a:p>
        </p:txBody>
      </p:sp>
      <p:sp>
        <p:nvSpPr>
          <p:cNvPr id="3" name="Content Placeholder 2"/>
          <p:cNvSpPr>
            <a:spLocks noGrp="1"/>
          </p:cNvSpPr>
          <p:nvPr>
            <p:ph idx="1"/>
          </p:nvPr>
        </p:nvSpPr>
        <p:spPr/>
        <p:txBody>
          <a:bodyPr>
            <a:normAutofit/>
          </a:bodyPr>
          <a:lstStyle/>
          <a:p>
            <a:r>
              <a:rPr lang="en-US" sz="3600" dirty="0" smtClean="0"/>
              <a:t>Such registries usually issue certificates for each recorded animal, called a </a:t>
            </a:r>
          </a:p>
          <a:p>
            <a:pPr lvl="1"/>
            <a:r>
              <a:rPr lang="en-US" sz="3600" b="1" dirty="0" smtClean="0"/>
              <a:t>Pedigree</a:t>
            </a:r>
          </a:p>
          <a:p>
            <a:pPr lvl="1"/>
            <a:r>
              <a:rPr lang="en-US" sz="3600" b="1" dirty="0" smtClean="0"/>
              <a:t>Pedigreed animal documentation</a:t>
            </a:r>
            <a:endParaRPr lang="en-US" sz="3600" dirty="0" smtClean="0"/>
          </a:p>
          <a:p>
            <a:pPr lvl="1"/>
            <a:r>
              <a:rPr lang="en-US" sz="3600" dirty="0" smtClean="0"/>
              <a:t>or most commonly, an animal's "</a:t>
            </a:r>
            <a:r>
              <a:rPr lang="en-US" sz="3600" b="1" dirty="0" smtClean="0"/>
              <a:t>papers</a:t>
            </a:r>
            <a:r>
              <a:rPr lang="en-US" sz="36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 Registry… Continued</a:t>
            </a:r>
            <a:endParaRPr lang="en-US" dirty="0"/>
          </a:p>
        </p:txBody>
      </p:sp>
      <p:sp>
        <p:nvSpPr>
          <p:cNvPr id="3" name="Content Placeholder 2"/>
          <p:cNvSpPr>
            <a:spLocks noGrp="1"/>
          </p:cNvSpPr>
          <p:nvPr>
            <p:ph idx="1"/>
          </p:nvPr>
        </p:nvSpPr>
        <p:spPr/>
        <p:txBody>
          <a:bodyPr/>
          <a:lstStyle/>
          <a:p>
            <a:r>
              <a:rPr lang="en-US" sz="3600" b="1" dirty="0" smtClean="0"/>
              <a:t>Registration papers may consist of:</a:t>
            </a:r>
          </a:p>
          <a:p>
            <a:pPr lvl="1"/>
            <a:r>
              <a:rPr lang="en-US" sz="3600" dirty="0" smtClean="0"/>
              <a:t> a simple certificate</a:t>
            </a:r>
          </a:p>
          <a:p>
            <a:pPr lvl="1"/>
            <a:r>
              <a:rPr lang="en-US" sz="3600" dirty="0" smtClean="0"/>
              <a:t>a listing of ancestors in the animal's background, sometimes with a chart showing the lineage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American Quarter Horse</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r>
              <a:rPr lang="en-US" sz="3200" dirty="0" smtClean="0"/>
              <a:t>American breed of horse that excels at sprinting short distances. </a:t>
            </a:r>
          </a:p>
          <a:p>
            <a:r>
              <a:rPr lang="en-US" sz="3200" dirty="0" smtClean="0"/>
              <a:t>Name came from its ability to outdistance other breeds of horses in races of a quarter mile or less</a:t>
            </a:r>
          </a:p>
          <a:p>
            <a:pPr lvl="1"/>
            <a:r>
              <a:rPr lang="en-US" sz="3200" dirty="0" smtClean="0"/>
              <a:t>some individuals have been clocked at speeds up to 55 mph.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Quarter Horse…</a:t>
            </a:r>
            <a:endParaRPr lang="en-US" dirty="0"/>
          </a:p>
        </p:txBody>
      </p:sp>
      <p:sp>
        <p:nvSpPr>
          <p:cNvPr id="3" name="Content Placeholder 2"/>
          <p:cNvSpPr>
            <a:spLocks noGrp="1"/>
          </p:cNvSpPr>
          <p:nvPr>
            <p:ph idx="1"/>
          </p:nvPr>
        </p:nvSpPr>
        <p:spPr/>
        <p:txBody>
          <a:bodyPr>
            <a:normAutofit/>
          </a:bodyPr>
          <a:lstStyle/>
          <a:p>
            <a:r>
              <a:rPr lang="en-US" sz="3200" dirty="0" smtClean="0"/>
              <a:t>The American Quarter Horse (AQHA) is the most popular breed in the United States.</a:t>
            </a:r>
          </a:p>
          <a:p>
            <a:r>
              <a:rPr lang="en-US" sz="3200" dirty="0" smtClean="0"/>
              <a:t>AQHA is the largest breed registry in the world</a:t>
            </a:r>
          </a:p>
          <a:p>
            <a:pPr lvl="1"/>
            <a:r>
              <a:rPr lang="en-US" sz="3200" dirty="0" smtClean="0"/>
              <a:t> more than 5 million American Quarter Horses registered.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Quarter Horse</a:t>
            </a:r>
            <a:endParaRPr lang="en-US" dirty="0"/>
          </a:p>
        </p:txBody>
      </p:sp>
      <p:sp>
        <p:nvSpPr>
          <p:cNvPr id="3" name="Content Placeholder 2"/>
          <p:cNvSpPr>
            <a:spLocks noGrp="1"/>
          </p:cNvSpPr>
          <p:nvPr>
            <p:ph idx="1"/>
          </p:nvPr>
        </p:nvSpPr>
        <p:spPr/>
        <p:txBody>
          <a:bodyPr>
            <a:normAutofit lnSpcReduction="10000"/>
          </a:bodyPr>
          <a:lstStyle/>
          <a:p>
            <a:r>
              <a:rPr lang="en-US" dirty="0" smtClean="0"/>
              <a:t>The compact body of the Quarter Horse is well-suited to the intricate and speedy maneuvers required in:</a:t>
            </a:r>
          </a:p>
          <a:p>
            <a:pPr lvl="1"/>
            <a:r>
              <a:rPr lang="en-US" dirty="0" smtClean="0"/>
              <a:t> reining</a:t>
            </a:r>
          </a:p>
          <a:p>
            <a:pPr lvl="1"/>
            <a:r>
              <a:rPr lang="en-US" dirty="0" smtClean="0"/>
              <a:t>Cutting</a:t>
            </a:r>
          </a:p>
          <a:p>
            <a:pPr lvl="1"/>
            <a:r>
              <a:rPr lang="en-US" dirty="0" smtClean="0"/>
              <a:t>working cow horse</a:t>
            </a:r>
          </a:p>
          <a:p>
            <a:pPr lvl="1"/>
            <a:r>
              <a:rPr lang="en-US" dirty="0" smtClean="0"/>
              <a:t>barrel racing</a:t>
            </a:r>
          </a:p>
          <a:p>
            <a:pPr lvl="1"/>
            <a:r>
              <a:rPr lang="en-US" dirty="0" smtClean="0"/>
              <a:t>calf roping</a:t>
            </a:r>
          </a:p>
          <a:p>
            <a:pPr lvl="1"/>
            <a:r>
              <a:rPr lang="en-US" dirty="0" smtClean="0"/>
              <a:t>other western riding events, especially those involving live cattle.</a:t>
            </a:r>
          </a:p>
          <a:p>
            <a:r>
              <a:rPr lang="en-US" dirty="0" smtClean="0"/>
              <a:t>Quarter horses are also used in English riding, driving, and many other disciplines.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Thoroughbred</a:t>
            </a:r>
            <a:endParaRPr lang="en-US" dirty="0"/>
          </a:p>
        </p:txBody>
      </p:sp>
      <p:sp>
        <p:nvSpPr>
          <p:cNvPr id="3" name="Content Placeholder 2"/>
          <p:cNvSpPr>
            <a:spLocks noGrp="1"/>
          </p:cNvSpPr>
          <p:nvPr>
            <p:ph idx="1"/>
          </p:nvPr>
        </p:nvSpPr>
        <p:spPr>
          <a:xfrm>
            <a:off x="0" y="1295400"/>
            <a:ext cx="4648200" cy="5562600"/>
          </a:xfrm>
        </p:spPr>
        <p:txBody>
          <a:bodyPr>
            <a:normAutofit fontScale="92500"/>
          </a:bodyPr>
          <a:lstStyle/>
          <a:p>
            <a:r>
              <a:rPr lang="en-US" dirty="0"/>
              <a:t>Thoroughbreds are considered "hot-blooded" horses, known for their agility, speed and spirit</a:t>
            </a:r>
            <a:r>
              <a:rPr lang="en-US" dirty="0" smtClean="0"/>
              <a:t>. Known mostly for racing.</a:t>
            </a:r>
            <a:endParaRPr lang="en-US" dirty="0"/>
          </a:p>
          <a:p>
            <a:r>
              <a:rPr lang="en-US" dirty="0"/>
              <a:t>The Thoroughbred as it is known today was developed in 17th- and 18th-century England, when native mares were crossbred with imported Oriental stallions of Arabian, Barb, and Turkoman </a:t>
            </a:r>
            <a:r>
              <a:rPr lang="en-US" dirty="0" smtClean="0"/>
              <a:t>breeding.</a:t>
            </a:r>
          </a:p>
          <a:p>
            <a:r>
              <a:rPr lang="en-US" dirty="0" smtClean="0"/>
              <a:t>All </a:t>
            </a:r>
            <a:r>
              <a:rPr lang="en-US" dirty="0"/>
              <a:t>modern Thoroughbreds can trace their pedigrees to three </a:t>
            </a:r>
            <a:r>
              <a:rPr lang="en-US" dirty="0" smtClean="0"/>
              <a:t>stallions.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62000"/>
            <a:ext cx="457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Arabian</a:t>
            </a:r>
            <a:endParaRPr lang="en-US" dirty="0"/>
          </a:p>
        </p:txBody>
      </p:sp>
      <p:sp>
        <p:nvSpPr>
          <p:cNvPr id="3" name="Content Placeholder 2"/>
          <p:cNvSpPr>
            <a:spLocks noGrp="1"/>
          </p:cNvSpPr>
          <p:nvPr>
            <p:ph idx="1"/>
          </p:nvPr>
        </p:nvSpPr>
        <p:spPr>
          <a:xfrm>
            <a:off x="0" y="1371600"/>
            <a:ext cx="4648200" cy="5486400"/>
          </a:xfrm>
        </p:spPr>
        <p:txBody>
          <a:bodyPr>
            <a:normAutofit/>
          </a:bodyPr>
          <a:lstStyle/>
          <a:p>
            <a:r>
              <a:rPr lang="en-US" dirty="0"/>
              <a:t>breed of horse that originated on the Arabian Peninsula. </a:t>
            </a:r>
            <a:endParaRPr lang="en-US" dirty="0" smtClean="0"/>
          </a:p>
          <a:p>
            <a:r>
              <a:rPr lang="en-US" dirty="0" smtClean="0"/>
              <a:t>distinctive </a:t>
            </a:r>
            <a:r>
              <a:rPr lang="en-US" dirty="0"/>
              <a:t>head shape and high tail carriage, the Arabian is one of the most easily recognizable horse breeds in the world. </a:t>
            </a:r>
            <a:endParaRPr lang="en-US" dirty="0" smtClean="0"/>
          </a:p>
          <a:p>
            <a:r>
              <a:rPr lang="en-US" dirty="0" smtClean="0"/>
              <a:t>One of </a:t>
            </a:r>
            <a:r>
              <a:rPr lang="en-US" dirty="0"/>
              <a:t>the oldest breeds, with archaeological evidence of horses that resemble modern Arabians dating back 4,500 years.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72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 Continued</a:t>
            </a:r>
            <a:endParaRPr lang="en-US" dirty="0"/>
          </a:p>
        </p:txBody>
      </p:sp>
      <p:sp>
        <p:nvSpPr>
          <p:cNvPr id="3" name="Content Placeholder 2"/>
          <p:cNvSpPr>
            <a:spLocks noGrp="1"/>
          </p:cNvSpPr>
          <p:nvPr>
            <p:ph idx="1"/>
          </p:nvPr>
        </p:nvSpPr>
        <p:spPr/>
        <p:txBody>
          <a:bodyPr/>
          <a:lstStyle/>
          <a:p>
            <a:pPr>
              <a:lnSpc>
                <a:spcPct val="90000"/>
              </a:lnSpc>
            </a:pPr>
            <a:r>
              <a:rPr lang="en-US" sz="2400" dirty="0" smtClean="0"/>
              <a:t>Domestication allowed humans to:</a:t>
            </a:r>
          </a:p>
          <a:p>
            <a:pPr lvl="1">
              <a:lnSpc>
                <a:spcPct val="90000"/>
              </a:lnSpc>
            </a:pPr>
            <a:r>
              <a:rPr lang="en-US" dirty="0" smtClean="0"/>
              <a:t>Contain animals with the right temperament</a:t>
            </a:r>
          </a:p>
          <a:p>
            <a:pPr lvl="1">
              <a:lnSpc>
                <a:spcPct val="90000"/>
              </a:lnSpc>
            </a:pPr>
            <a:r>
              <a:rPr lang="en-US" dirty="0" smtClean="0"/>
              <a:t>Have a steady supply of food</a:t>
            </a:r>
          </a:p>
          <a:p>
            <a:pPr lvl="1">
              <a:lnSpc>
                <a:spcPct val="90000"/>
              </a:lnSpc>
            </a:pPr>
            <a:r>
              <a:rPr lang="en-US" dirty="0" smtClean="0"/>
              <a:t>Use animals for companionship, religious purposes and draft work </a:t>
            </a:r>
            <a:endParaRPr lang="en-US" sz="2400" dirty="0" smtClean="0"/>
          </a:p>
          <a:p>
            <a:pPr>
              <a:lnSpc>
                <a:spcPct val="90000"/>
              </a:lnSpc>
            </a:pPr>
            <a:r>
              <a:rPr lang="en-US" sz="2400" dirty="0" smtClean="0"/>
              <a:t>In return, the horses received protection and a constant food supply.</a:t>
            </a:r>
          </a:p>
          <a:p>
            <a:pPr>
              <a:lnSpc>
                <a:spcPct val="90000"/>
              </a:lnSpc>
            </a:pPr>
            <a:r>
              <a:rPr lang="en-US" sz="2400" dirty="0" smtClean="0"/>
              <a:t>Selective breeding occurred as humans got rid of animals with undesirable traits, not allowing them to reproduce.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Appaloosa</a:t>
            </a:r>
            <a:endParaRPr lang="en-US" dirty="0"/>
          </a:p>
        </p:txBody>
      </p:sp>
      <p:sp>
        <p:nvSpPr>
          <p:cNvPr id="3" name="Content Placeholder 2"/>
          <p:cNvSpPr>
            <a:spLocks noGrp="1"/>
          </p:cNvSpPr>
          <p:nvPr>
            <p:ph idx="1"/>
          </p:nvPr>
        </p:nvSpPr>
        <p:spPr>
          <a:xfrm>
            <a:off x="0" y="1371600"/>
            <a:ext cx="4343400" cy="5334000"/>
          </a:xfrm>
        </p:spPr>
        <p:txBody>
          <a:bodyPr>
            <a:normAutofit fontScale="92500" lnSpcReduction="10000"/>
          </a:bodyPr>
          <a:lstStyle/>
          <a:p>
            <a:r>
              <a:rPr lang="en-US" dirty="0"/>
              <a:t>best known for its colorful leopard-spotted coat pattern. There is a wide range of body types within the breed, stemming from the influence of multiple breeds of horses throughout its history. </a:t>
            </a:r>
            <a:endParaRPr lang="en-US" dirty="0" smtClean="0"/>
          </a:p>
          <a:p>
            <a:r>
              <a:rPr lang="en-US" dirty="0" smtClean="0"/>
              <a:t>Each </a:t>
            </a:r>
            <a:r>
              <a:rPr lang="en-US" dirty="0"/>
              <a:t>horse's color pattern is genetically the result of various spotting patterns overlaid on top of one of several recognized base coat colors</a:t>
            </a:r>
            <a:r>
              <a:rPr lang="en-US" dirty="0" smtClean="0"/>
              <a:t>.</a:t>
            </a:r>
          </a:p>
          <a:p>
            <a:r>
              <a:rPr lang="en-US" dirty="0" smtClean="0"/>
              <a:t>Gene mutation: Leopard Complex Mutation (LP)</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90600"/>
            <a:ext cx="4724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42387"/>
            <a:ext cx="8001000" cy="532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701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Clydesdale</a:t>
            </a:r>
            <a:endParaRPr lang="en-US" dirty="0"/>
          </a:p>
        </p:txBody>
      </p:sp>
      <p:sp>
        <p:nvSpPr>
          <p:cNvPr id="3" name="Content Placeholder 2"/>
          <p:cNvSpPr>
            <a:spLocks noGrp="1"/>
          </p:cNvSpPr>
          <p:nvPr>
            <p:ph idx="1"/>
          </p:nvPr>
        </p:nvSpPr>
        <p:spPr>
          <a:xfrm>
            <a:off x="457200" y="1371600"/>
            <a:ext cx="4114800" cy="4953000"/>
          </a:xfrm>
        </p:spPr>
        <p:txBody>
          <a:bodyPr>
            <a:normAutofit fontScale="92500" lnSpcReduction="10000"/>
          </a:bodyPr>
          <a:lstStyle/>
          <a:p>
            <a:r>
              <a:rPr lang="en-US" dirty="0" smtClean="0"/>
              <a:t>breed </a:t>
            </a:r>
            <a:r>
              <a:rPr lang="en-US" dirty="0"/>
              <a:t>of draught horse derived from the farm horses of Clydesdale, Scotland, and named after that </a:t>
            </a:r>
            <a:r>
              <a:rPr lang="en-US" dirty="0" smtClean="0"/>
              <a:t>region.</a:t>
            </a:r>
          </a:p>
          <a:p>
            <a:r>
              <a:rPr lang="en-US" dirty="0" smtClean="0"/>
              <a:t>Although </a:t>
            </a:r>
            <a:r>
              <a:rPr lang="en-US" dirty="0"/>
              <a:t>originally one of the smaller breeds of draught horses, it is now a tall breed. </a:t>
            </a:r>
            <a:endParaRPr lang="en-US" dirty="0" smtClean="0"/>
          </a:p>
          <a:p>
            <a:r>
              <a:rPr lang="en-US" dirty="0" smtClean="0"/>
              <a:t>Often </a:t>
            </a:r>
            <a:r>
              <a:rPr lang="en-US" dirty="0"/>
              <a:t>bay in </a:t>
            </a:r>
            <a:r>
              <a:rPr lang="en-US" dirty="0" err="1"/>
              <a:t>colour</a:t>
            </a:r>
            <a:r>
              <a:rPr lang="en-US" dirty="0"/>
              <a:t>, they show significant white markings due to the presence of </a:t>
            </a:r>
            <a:r>
              <a:rPr lang="en-US" dirty="0" err="1"/>
              <a:t>sabino</a:t>
            </a:r>
            <a:r>
              <a:rPr lang="en-US" dirty="0"/>
              <a:t> genetics.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399"/>
            <a:ext cx="4800600" cy="45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Percheron</a:t>
            </a:r>
            <a:endParaRPr lang="en-US" dirty="0"/>
          </a:p>
        </p:txBody>
      </p:sp>
      <p:sp>
        <p:nvSpPr>
          <p:cNvPr id="3" name="Content Placeholder 2"/>
          <p:cNvSpPr>
            <a:spLocks noGrp="1"/>
          </p:cNvSpPr>
          <p:nvPr>
            <p:ph idx="1"/>
          </p:nvPr>
        </p:nvSpPr>
        <p:spPr>
          <a:xfrm>
            <a:off x="0" y="1143000"/>
            <a:ext cx="4343400" cy="5715000"/>
          </a:xfrm>
        </p:spPr>
        <p:txBody>
          <a:bodyPr>
            <a:normAutofit fontScale="92500" lnSpcReduction="20000"/>
          </a:bodyPr>
          <a:lstStyle/>
          <a:p>
            <a:r>
              <a:rPr lang="en-US" dirty="0"/>
              <a:t>breed of </a:t>
            </a:r>
            <a:r>
              <a:rPr lang="en-US" dirty="0" smtClean="0"/>
              <a:t>draft </a:t>
            </a:r>
            <a:r>
              <a:rPr lang="en-US" dirty="0"/>
              <a:t>horse that originated in the Huisne river valley in northern France, part of the former Perche province from which the breed takes its name. </a:t>
            </a:r>
            <a:endParaRPr lang="en-US" dirty="0" smtClean="0"/>
          </a:p>
          <a:p>
            <a:r>
              <a:rPr lang="en-US" dirty="0" smtClean="0"/>
              <a:t>Usually </a:t>
            </a:r>
            <a:r>
              <a:rPr lang="en-US" dirty="0"/>
              <a:t>gray or black in color, </a:t>
            </a:r>
            <a:r>
              <a:rPr lang="en-US" dirty="0" err="1"/>
              <a:t>Percherons</a:t>
            </a:r>
            <a:r>
              <a:rPr lang="en-US" dirty="0"/>
              <a:t> are well-muscled, and known for their intelligence and willingness to work. </a:t>
            </a:r>
            <a:endParaRPr lang="en-US" dirty="0" smtClean="0"/>
          </a:p>
          <a:p>
            <a:r>
              <a:rPr lang="en-US" dirty="0" smtClean="0"/>
              <a:t>Although </a:t>
            </a:r>
            <a:r>
              <a:rPr lang="en-US" dirty="0"/>
              <a:t>their exact origins are unknown, the ancestors of the breed were present in the valley by the 17th century. </a:t>
            </a:r>
            <a:endParaRPr lang="en-US" dirty="0" smtClean="0"/>
          </a:p>
          <a:p>
            <a:r>
              <a:rPr lang="en-US" dirty="0" smtClean="0"/>
              <a:t>They </a:t>
            </a:r>
            <a:r>
              <a:rPr lang="en-US" dirty="0"/>
              <a:t>were originally bred for use as war horses.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90600"/>
            <a:ext cx="480461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err="1" smtClean="0"/>
              <a:t>Lipizzan</a:t>
            </a:r>
            <a:endParaRPr lang="en-US" dirty="0"/>
          </a:p>
        </p:txBody>
      </p:sp>
      <p:sp>
        <p:nvSpPr>
          <p:cNvPr id="3" name="Content Placeholder 2"/>
          <p:cNvSpPr>
            <a:spLocks noGrp="1"/>
          </p:cNvSpPr>
          <p:nvPr>
            <p:ph idx="1"/>
          </p:nvPr>
        </p:nvSpPr>
        <p:spPr>
          <a:xfrm>
            <a:off x="0" y="1371600"/>
            <a:ext cx="4343400" cy="5486400"/>
          </a:xfrm>
        </p:spPr>
        <p:txBody>
          <a:bodyPr/>
          <a:lstStyle/>
          <a:p>
            <a:r>
              <a:rPr lang="en-US" dirty="0" smtClean="0"/>
              <a:t> </a:t>
            </a:r>
            <a:r>
              <a:rPr lang="en-US" dirty="0"/>
              <a:t>The </a:t>
            </a:r>
            <a:r>
              <a:rPr lang="en-US" dirty="0" err="1"/>
              <a:t>Lipizzan</a:t>
            </a:r>
            <a:r>
              <a:rPr lang="en-US" dirty="0"/>
              <a:t> breed dates back to the 16th century, when it was developed with the support of the Habsburg nobility. </a:t>
            </a:r>
            <a:endParaRPr lang="en-US" dirty="0" smtClean="0"/>
          </a:p>
          <a:p>
            <a:r>
              <a:rPr lang="en-US" dirty="0" smtClean="0"/>
              <a:t>The </a:t>
            </a:r>
            <a:r>
              <a:rPr lang="en-US" dirty="0"/>
              <a:t>breed takes its name from one of the earliest stud farms established, located near the Kras village of Lipica (spelled "</a:t>
            </a:r>
            <a:r>
              <a:rPr lang="en-US" dirty="0" err="1"/>
              <a:t>Lipizza</a:t>
            </a:r>
            <a:r>
              <a:rPr lang="en-US" dirty="0"/>
              <a:t>" in Italian), in modern-day Slovenia.</a:t>
            </a:r>
            <a:endParaRPr lang="en-US" dirty="0" smtClean="0"/>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990600"/>
            <a:ext cx="5105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dirty="0" smtClean="0"/>
              <a:t>Shetland Pony</a:t>
            </a:r>
            <a:endParaRPr lang="en-US" dirty="0"/>
          </a:p>
        </p:txBody>
      </p:sp>
      <p:sp>
        <p:nvSpPr>
          <p:cNvPr id="3" name="Content Placeholder 2"/>
          <p:cNvSpPr>
            <a:spLocks noGrp="1"/>
          </p:cNvSpPr>
          <p:nvPr>
            <p:ph idx="1"/>
          </p:nvPr>
        </p:nvSpPr>
        <p:spPr>
          <a:xfrm>
            <a:off x="0" y="1447800"/>
            <a:ext cx="4572000" cy="5410200"/>
          </a:xfrm>
        </p:spPr>
        <p:txBody>
          <a:bodyPr>
            <a:normAutofit fontScale="92500" lnSpcReduction="10000"/>
          </a:bodyPr>
          <a:lstStyle/>
          <a:p>
            <a:r>
              <a:rPr lang="en-US" dirty="0"/>
              <a:t>breed of pony originating in the Shetland </a:t>
            </a:r>
            <a:r>
              <a:rPr lang="en-US" dirty="0" smtClean="0"/>
              <a:t>Isles.</a:t>
            </a:r>
          </a:p>
          <a:p>
            <a:r>
              <a:rPr lang="en-US" dirty="0"/>
              <a:t>R</a:t>
            </a:r>
            <a:r>
              <a:rPr lang="en-US" dirty="0" smtClean="0"/>
              <a:t>ange </a:t>
            </a:r>
            <a:r>
              <a:rPr lang="en-US" dirty="0"/>
              <a:t>in size from a minimum height of approximately 28 inches to an official maximum height of 42 inches (10.2 hands, 107 cm) at the withers. (11.2 hands for American Shetlands) </a:t>
            </a:r>
            <a:endParaRPr lang="en-US" dirty="0" smtClean="0"/>
          </a:p>
          <a:p>
            <a:r>
              <a:rPr lang="en-US" dirty="0" smtClean="0"/>
              <a:t>Shetland </a:t>
            </a:r>
            <a:r>
              <a:rPr lang="en-US" dirty="0"/>
              <a:t>ponies have heavy coats, short legs and are considered quite intelligent. </a:t>
            </a:r>
            <a:endParaRPr lang="en-US" dirty="0" smtClean="0"/>
          </a:p>
          <a:p>
            <a:r>
              <a:rPr lang="en-US" dirty="0" smtClean="0"/>
              <a:t>They </a:t>
            </a:r>
            <a:r>
              <a:rPr lang="en-US" dirty="0"/>
              <a:t>are a very strong breed of pony, used for riding, driving, and pack purposes.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57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Welsh Pony</a:t>
            </a:r>
            <a:endParaRPr lang="en-US" dirty="0"/>
          </a:p>
        </p:txBody>
      </p:sp>
      <p:sp>
        <p:nvSpPr>
          <p:cNvPr id="3" name="Content Placeholder 2"/>
          <p:cNvSpPr>
            <a:spLocks noGrp="1"/>
          </p:cNvSpPr>
          <p:nvPr>
            <p:ph idx="1"/>
          </p:nvPr>
        </p:nvSpPr>
        <p:spPr>
          <a:xfrm>
            <a:off x="0" y="1295400"/>
            <a:ext cx="4419600" cy="5486400"/>
          </a:xfrm>
        </p:spPr>
        <p:txBody>
          <a:bodyPr>
            <a:normAutofit fontScale="92500" lnSpcReduction="10000"/>
          </a:bodyPr>
          <a:lstStyle/>
          <a:p>
            <a:r>
              <a:rPr lang="en-US" dirty="0"/>
              <a:t>originated in Wales in the United Kingdom. </a:t>
            </a:r>
            <a:endParaRPr lang="en-US" dirty="0" smtClean="0"/>
          </a:p>
          <a:p>
            <a:r>
              <a:rPr lang="en-US" dirty="0" smtClean="0"/>
              <a:t>Breed Society has </a:t>
            </a:r>
            <a:r>
              <a:rPr lang="en-US" dirty="0"/>
              <a:t>four sections, primarily distinguished by height, but also by variations in type: </a:t>
            </a:r>
            <a:endParaRPr lang="en-US" dirty="0" smtClean="0"/>
          </a:p>
          <a:p>
            <a:pPr lvl="1"/>
            <a:r>
              <a:rPr lang="en-US" dirty="0" smtClean="0"/>
              <a:t>the </a:t>
            </a:r>
            <a:r>
              <a:rPr lang="en-US" b="1" dirty="0"/>
              <a:t>Welsh Mountain Pony</a:t>
            </a:r>
            <a:r>
              <a:rPr lang="en-US" dirty="0"/>
              <a:t> (</a:t>
            </a:r>
            <a:r>
              <a:rPr lang="en-US" b="1" dirty="0"/>
              <a:t>Section A</a:t>
            </a:r>
            <a:r>
              <a:rPr lang="en-US" dirty="0"/>
              <a:t>), </a:t>
            </a:r>
          </a:p>
          <a:p>
            <a:pPr lvl="1"/>
            <a:r>
              <a:rPr lang="en-US" dirty="0" smtClean="0"/>
              <a:t>the </a:t>
            </a:r>
            <a:r>
              <a:rPr lang="en-US" b="1" dirty="0"/>
              <a:t>Welsh Pony</a:t>
            </a:r>
            <a:r>
              <a:rPr lang="en-US" dirty="0"/>
              <a:t> (</a:t>
            </a:r>
            <a:r>
              <a:rPr lang="en-US" b="1" dirty="0"/>
              <a:t>Section B</a:t>
            </a:r>
            <a:r>
              <a:rPr lang="en-US" dirty="0" smtClean="0"/>
              <a:t>),</a:t>
            </a:r>
          </a:p>
          <a:p>
            <a:pPr lvl="1"/>
            <a:r>
              <a:rPr lang="en-US" dirty="0" smtClean="0"/>
              <a:t>the </a:t>
            </a:r>
            <a:r>
              <a:rPr lang="en-US" b="1" dirty="0"/>
              <a:t>Welsh Pony of Cob Type</a:t>
            </a:r>
            <a:r>
              <a:rPr lang="en-US" dirty="0"/>
              <a:t> (</a:t>
            </a:r>
            <a:r>
              <a:rPr lang="en-US" b="1" dirty="0"/>
              <a:t>Section C</a:t>
            </a:r>
            <a:r>
              <a:rPr lang="en-US" dirty="0" smtClean="0"/>
              <a:t>),</a:t>
            </a:r>
          </a:p>
          <a:p>
            <a:pPr lvl="1"/>
            <a:r>
              <a:rPr lang="en-US" dirty="0" smtClean="0"/>
              <a:t>the </a:t>
            </a:r>
            <a:r>
              <a:rPr lang="en-US" b="1" dirty="0"/>
              <a:t>Welsh Cob</a:t>
            </a:r>
            <a:r>
              <a:rPr lang="en-US" dirty="0"/>
              <a:t> (</a:t>
            </a:r>
            <a:r>
              <a:rPr lang="en-US" b="1" dirty="0"/>
              <a:t>Section D</a:t>
            </a:r>
            <a:r>
              <a:rPr lang="en-US" dirty="0" smtClean="0"/>
              <a:t>).</a:t>
            </a:r>
          </a:p>
          <a:p>
            <a:r>
              <a:rPr lang="en-US" dirty="0"/>
              <a:t>known for their good temperament, hardiness, and free-moving gaits.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914400"/>
            <a:ext cx="4876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Colors… And what’s the difference?</a:t>
            </a:r>
            <a:endParaRPr lang="en-US" dirty="0"/>
          </a:p>
        </p:txBody>
      </p:sp>
      <p:sp>
        <p:nvSpPr>
          <p:cNvPr id="3" name="Content Placeholder 2"/>
          <p:cNvSpPr>
            <a:spLocks noGrp="1"/>
          </p:cNvSpPr>
          <p:nvPr>
            <p:ph idx="1"/>
          </p:nvPr>
        </p:nvSpPr>
        <p:spPr/>
        <p:txBody>
          <a:bodyPr/>
          <a:lstStyle/>
          <a:p>
            <a:r>
              <a:rPr lang="en-US" dirty="0" smtClean="0"/>
              <a:t>Not all breeds are specific to color.</a:t>
            </a:r>
          </a:p>
          <a:p>
            <a:r>
              <a:rPr lang="en-US" dirty="0" smtClean="0"/>
              <a:t>Some breeds have members of various colors, while other breeds have a color standard.</a:t>
            </a:r>
          </a:p>
          <a:p>
            <a:pPr lvl="1"/>
            <a:r>
              <a:rPr lang="en-US" dirty="0" smtClean="0"/>
              <a:t>For a color standard example: </a:t>
            </a:r>
          </a:p>
          <a:p>
            <a:pPr lvl="2"/>
            <a:r>
              <a:rPr lang="en-US" dirty="0" smtClean="0"/>
              <a:t>The Lipizzaners - </a:t>
            </a:r>
          </a:p>
          <a:p>
            <a:pPr lvl="3"/>
            <a:r>
              <a:rPr lang="en-US" dirty="0" smtClean="0"/>
              <a:t>All are born black and become white with age.</a:t>
            </a:r>
          </a:p>
          <a:p>
            <a:pPr lvl="1"/>
            <a:r>
              <a:rPr lang="en-US" dirty="0" smtClean="0"/>
              <a:t>Non-Color Standard – </a:t>
            </a:r>
          </a:p>
          <a:p>
            <a:pPr lvl="2"/>
            <a:r>
              <a:rPr lang="en-US" dirty="0" smtClean="0"/>
              <a:t>The American Quarter Horse – </a:t>
            </a:r>
          </a:p>
          <a:p>
            <a:pPr lvl="3"/>
            <a:r>
              <a:rPr lang="en-US" dirty="0" smtClean="0"/>
              <a:t>Breed members can be of almost any color and combination.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Common Colors and Combinations</a:t>
            </a:r>
            <a:endParaRPr lang="en-US" dirty="0"/>
          </a:p>
        </p:txBody>
      </p:sp>
      <p:sp>
        <p:nvSpPr>
          <p:cNvPr id="3" name="Content Placeholder 2"/>
          <p:cNvSpPr>
            <a:spLocks noGrp="1"/>
          </p:cNvSpPr>
          <p:nvPr>
            <p:ph idx="1"/>
          </p:nvPr>
        </p:nvSpPr>
        <p:spPr>
          <a:xfrm>
            <a:off x="304800" y="1371600"/>
            <a:ext cx="3733800" cy="4008120"/>
          </a:xfrm>
        </p:spPr>
        <p:txBody>
          <a:bodyPr/>
          <a:lstStyle/>
          <a:p>
            <a:r>
              <a:rPr lang="en-US" sz="3200" b="1" dirty="0" smtClean="0"/>
              <a:t>Bay:</a:t>
            </a:r>
          </a:p>
          <a:p>
            <a:pPr lvl="1"/>
            <a:r>
              <a:rPr lang="en-US" sz="3200" dirty="0" smtClean="0"/>
              <a:t>characterized by a reddish brown body color with a black mane, tail, ear edges, and lower legs.</a:t>
            </a:r>
          </a:p>
          <a:p>
            <a:pPr lvl="1"/>
            <a:endParaRPr lang="en-US" dirty="0"/>
          </a:p>
        </p:txBody>
      </p:sp>
      <p:pic>
        <p:nvPicPr>
          <p:cNvPr id="16386" name="Picture 2" descr="http://www.allhorsebreeds.info/bay-horse.jpg"/>
          <p:cNvPicPr>
            <a:picLocks noChangeAspect="1" noChangeArrowheads="1"/>
          </p:cNvPicPr>
          <p:nvPr/>
        </p:nvPicPr>
        <p:blipFill>
          <a:blip r:embed="rId2" cstate="print"/>
          <a:srcRect/>
          <a:stretch>
            <a:fillRect/>
          </a:stretch>
        </p:blipFill>
        <p:spPr bwMode="auto">
          <a:xfrm>
            <a:off x="4038600" y="1371600"/>
            <a:ext cx="4495800" cy="4191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447800"/>
            <a:ext cx="4343400" cy="5105400"/>
          </a:xfrm>
        </p:spPr>
        <p:txBody>
          <a:bodyPr>
            <a:normAutofit/>
          </a:bodyPr>
          <a:lstStyle/>
          <a:p>
            <a:r>
              <a:rPr lang="en-US" b="1" dirty="0" smtClean="0"/>
              <a:t>Chestnut:</a:t>
            </a:r>
          </a:p>
          <a:p>
            <a:pPr lvl="1"/>
            <a:r>
              <a:rPr lang="en-US" dirty="0" smtClean="0"/>
              <a:t>consisting of a reddish-to-brown coat with a mane and tail the same or lighter in color than the coat.</a:t>
            </a:r>
          </a:p>
          <a:p>
            <a:pPr lvl="1"/>
            <a:r>
              <a:rPr lang="en-US" dirty="0" smtClean="0"/>
              <a:t>Genetically and visually, chestnut is characterized by the absolute absence of true black hairs. </a:t>
            </a:r>
          </a:p>
          <a:p>
            <a:pPr lvl="1"/>
            <a:r>
              <a:rPr lang="en-US" dirty="0" smtClean="0"/>
              <a:t>It is one of the most common horse coat colors, seen in almost every breed of horse.</a:t>
            </a:r>
            <a:endParaRPr lang="en-US" dirty="0"/>
          </a:p>
        </p:txBody>
      </p:sp>
      <p:pic>
        <p:nvPicPr>
          <p:cNvPr id="15362" name="Picture 2" descr="http://straightfromthehorsesmouth2you.files.wordpress.com/2011/10/sorrel-horse.jpg"/>
          <p:cNvPicPr>
            <a:picLocks noChangeAspect="1" noChangeArrowheads="1"/>
          </p:cNvPicPr>
          <p:nvPr/>
        </p:nvPicPr>
        <p:blipFill>
          <a:blip r:embed="rId2" cstate="print"/>
          <a:srcRect/>
          <a:stretch>
            <a:fillRect/>
          </a:stretch>
        </p:blipFill>
        <p:spPr bwMode="auto">
          <a:xfrm>
            <a:off x="4381500" y="1371600"/>
            <a:ext cx="4762500" cy="3933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What was the primary use horses were domesticated for?</a:t>
            </a:r>
            <a:endParaRPr lang="en-US" dirty="0"/>
          </a:p>
        </p:txBody>
      </p:sp>
      <p:sp>
        <p:nvSpPr>
          <p:cNvPr id="3" name="Content Placeholder 2"/>
          <p:cNvSpPr>
            <a:spLocks noGrp="1"/>
          </p:cNvSpPr>
          <p:nvPr>
            <p:ph idx="1"/>
          </p:nvPr>
        </p:nvSpPr>
        <p:spPr>
          <a:xfrm>
            <a:off x="457200" y="2438400"/>
            <a:ext cx="8229600" cy="3886200"/>
          </a:xfrm>
        </p:spPr>
        <p:txBody>
          <a:bodyPr/>
          <a:lstStyle/>
          <a:p>
            <a:r>
              <a:rPr lang="en-US" i="1" dirty="0" smtClean="0"/>
              <a:t>Originally</a:t>
            </a:r>
            <a:r>
              <a:rPr lang="en-US" dirty="0" smtClean="0"/>
              <a:t>, horses were used for meat and milk, but eventually became useful as pack and draft animals. </a:t>
            </a:r>
          </a:p>
          <a:p>
            <a:pPr>
              <a:buNone/>
            </a:pPr>
            <a:endParaRPr lang="en-US" sz="2400" dirty="0" smtClean="0"/>
          </a:p>
          <a:p>
            <a:r>
              <a:rPr lang="en-US" i="1" dirty="0" smtClean="0"/>
              <a:t>Eventually</a:t>
            </a:r>
            <a:r>
              <a:rPr lang="en-US" dirty="0" smtClean="0"/>
              <a:t>, horses were domesticated primarily for transportation and draft work purposes.  </a:t>
            </a:r>
          </a:p>
          <a:p>
            <a:endParaRPr lang="en-US" sz="2400"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219200"/>
            <a:ext cx="4267200" cy="5257800"/>
          </a:xfrm>
        </p:spPr>
        <p:txBody>
          <a:bodyPr>
            <a:normAutofit fontScale="92500" lnSpcReduction="10000"/>
          </a:bodyPr>
          <a:lstStyle/>
          <a:p>
            <a:r>
              <a:rPr lang="en-US" b="1" dirty="0" smtClean="0"/>
              <a:t>Grey:</a:t>
            </a:r>
          </a:p>
          <a:p>
            <a:pPr lvl="1"/>
            <a:r>
              <a:rPr lang="en-US" dirty="0" smtClean="0"/>
              <a:t>characterized by progressive silvering of the colored hairs of the coat.</a:t>
            </a:r>
          </a:p>
          <a:p>
            <a:pPr lvl="1"/>
            <a:r>
              <a:rPr lang="en-US" dirty="0" smtClean="0"/>
              <a:t>Most gray horses have black skin and dark eyes; unlike many </a:t>
            </a:r>
            <a:r>
              <a:rPr lang="en-US" dirty="0" err="1" smtClean="0"/>
              <a:t>depigmentation</a:t>
            </a:r>
            <a:r>
              <a:rPr lang="en-US" dirty="0" smtClean="0"/>
              <a:t> genes, gray does not affect skin or eye color.</a:t>
            </a:r>
          </a:p>
          <a:p>
            <a:pPr lvl="1"/>
            <a:r>
              <a:rPr lang="en-US" dirty="0" smtClean="0"/>
              <a:t>Their adult hair coat is white, dappled, or white intermingled with hairs of other colors. Gray horses may be born any base color, depending on other color genes present.</a:t>
            </a:r>
            <a:endParaRPr lang="en-US" dirty="0"/>
          </a:p>
        </p:txBody>
      </p:sp>
      <p:pic>
        <p:nvPicPr>
          <p:cNvPr id="14338" name="Picture 2" descr="http://sciencenotes.files.wordpress.com/2008/08/horse-grey-sm.jpg"/>
          <p:cNvPicPr>
            <a:picLocks noChangeAspect="1" noChangeArrowheads="1"/>
          </p:cNvPicPr>
          <p:nvPr/>
        </p:nvPicPr>
        <p:blipFill>
          <a:blip r:embed="rId2" cstate="print"/>
          <a:srcRect/>
          <a:stretch>
            <a:fillRect/>
          </a:stretch>
        </p:blipFill>
        <p:spPr bwMode="auto">
          <a:xfrm>
            <a:off x="4250726" y="1828800"/>
            <a:ext cx="4893274" cy="3429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 Continued….</a:t>
            </a:r>
            <a:endParaRPr lang="en-US" dirty="0"/>
          </a:p>
        </p:txBody>
      </p:sp>
      <p:sp>
        <p:nvSpPr>
          <p:cNvPr id="3" name="Content Placeholder 2"/>
          <p:cNvSpPr>
            <a:spLocks noGrp="1"/>
          </p:cNvSpPr>
          <p:nvPr>
            <p:ph idx="1"/>
          </p:nvPr>
        </p:nvSpPr>
        <p:spPr>
          <a:xfrm>
            <a:off x="0" y="1935480"/>
            <a:ext cx="4114800" cy="4541520"/>
          </a:xfrm>
        </p:spPr>
        <p:txBody>
          <a:bodyPr/>
          <a:lstStyle/>
          <a:p>
            <a:r>
              <a:rPr lang="en-US" b="1" dirty="0" smtClean="0"/>
              <a:t>Buckskin:</a:t>
            </a:r>
          </a:p>
          <a:p>
            <a:pPr lvl="1"/>
            <a:r>
              <a:rPr lang="en-US" dirty="0" smtClean="0"/>
              <a:t>referring to a color that resembles certain shades of tanned deerskin.</a:t>
            </a:r>
          </a:p>
          <a:p>
            <a:pPr lvl="1"/>
            <a:r>
              <a:rPr lang="en-US" dirty="0" smtClean="0"/>
              <a:t>tan or gold colored coat with black points (mane, tail, and lower legs). </a:t>
            </a:r>
          </a:p>
          <a:p>
            <a:pPr lvl="1"/>
            <a:r>
              <a:rPr lang="en-US" dirty="0" smtClean="0"/>
              <a:t>Buckskin occurs as a result of the cream dilution gene acting on a bay horse.</a:t>
            </a:r>
            <a:endParaRPr lang="en-US" b="1" dirty="0"/>
          </a:p>
        </p:txBody>
      </p:sp>
      <p:pic>
        <p:nvPicPr>
          <p:cNvPr id="13314" name="Picture 2" descr="http://www.thehorseguide.com/images/Buckskin.jpg"/>
          <p:cNvPicPr>
            <a:picLocks noChangeAspect="1" noChangeArrowheads="1"/>
          </p:cNvPicPr>
          <p:nvPr/>
        </p:nvPicPr>
        <p:blipFill>
          <a:blip r:embed="rId2" cstate="print"/>
          <a:srcRect/>
          <a:stretch>
            <a:fillRect/>
          </a:stretch>
        </p:blipFill>
        <p:spPr bwMode="auto">
          <a:xfrm>
            <a:off x="3962400" y="1905000"/>
            <a:ext cx="5049926" cy="3505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Colors Continued….</a:t>
            </a:r>
            <a:endParaRPr lang="en-US" dirty="0"/>
          </a:p>
        </p:txBody>
      </p:sp>
      <p:sp>
        <p:nvSpPr>
          <p:cNvPr id="3" name="Content Placeholder 2"/>
          <p:cNvSpPr>
            <a:spLocks noGrp="1"/>
          </p:cNvSpPr>
          <p:nvPr>
            <p:ph idx="1"/>
          </p:nvPr>
        </p:nvSpPr>
        <p:spPr>
          <a:xfrm>
            <a:off x="0" y="1447800"/>
            <a:ext cx="4191000" cy="4876800"/>
          </a:xfrm>
        </p:spPr>
        <p:txBody>
          <a:bodyPr/>
          <a:lstStyle/>
          <a:p>
            <a:r>
              <a:rPr lang="en-US" b="1" dirty="0" smtClean="0"/>
              <a:t>Palomino:</a:t>
            </a:r>
          </a:p>
          <a:p>
            <a:pPr lvl="1"/>
            <a:r>
              <a:rPr lang="en-US" dirty="0" smtClean="0"/>
              <a:t>consisting of a gold coat and white mane and tail.</a:t>
            </a:r>
          </a:p>
          <a:p>
            <a:pPr lvl="1"/>
            <a:r>
              <a:rPr lang="en-US" dirty="0" smtClean="0"/>
              <a:t>Genetically, the palomino color is created by a single allele of a dilution gene called the cream gene working on a "red" (chestnut) base coat.</a:t>
            </a:r>
            <a:endParaRPr lang="en-US" dirty="0"/>
          </a:p>
        </p:txBody>
      </p:sp>
      <p:pic>
        <p:nvPicPr>
          <p:cNvPr id="12290" name="Picture 2" descr="http://www.schneiderhorses.com/Wrangler%20285.jpg"/>
          <p:cNvPicPr>
            <a:picLocks noChangeAspect="1" noChangeArrowheads="1"/>
          </p:cNvPicPr>
          <p:nvPr/>
        </p:nvPicPr>
        <p:blipFill>
          <a:blip r:embed="rId2" cstate="print"/>
          <a:srcRect/>
          <a:stretch>
            <a:fillRect/>
          </a:stretch>
        </p:blipFill>
        <p:spPr bwMode="auto">
          <a:xfrm>
            <a:off x="4114800" y="1676400"/>
            <a:ext cx="5029200" cy="4038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152400" y="1371600"/>
            <a:ext cx="4419600" cy="5181600"/>
          </a:xfrm>
        </p:spPr>
        <p:txBody>
          <a:bodyPr>
            <a:normAutofit/>
          </a:bodyPr>
          <a:lstStyle/>
          <a:p>
            <a:r>
              <a:rPr lang="en-US" b="1" dirty="0" smtClean="0"/>
              <a:t>Strawberry or Red Roan:</a:t>
            </a:r>
          </a:p>
          <a:p>
            <a:pPr lvl="1"/>
            <a:r>
              <a:rPr lang="en-US" dirty="0" smtClean="0"/>
              <a:t>an even mixture of white and pigmented hairs that does not "gray out" or fade as the animal ages.</a:t>
            </a:r>
          </a:p>
          <a:p>
            <a:pPr lvl="1"/>
            <a:r>
              <a:rPr lang="en-US" dirty="0" smtClean="0"/>
              <a:t>describes true or classic roan on a chestnut base coat.</a:t>
            </a:r>
          </a:p>
          <a:p>
            <a:pPr lvl="1"/>
            <a:r>
              <a:rPr lang="en-US" dirty="0" smtClean="0"/>
              <a:t>The mane and tail remain red or have only a few white hairs, while the body ranges from nearly chestnut to pinkish. </a:t>
            </a:r>
            <a:endParaRPr lang="en-US" dirty="0"/>
          </a:p>
        </p:txBody>
      </p:sp>
      <p:pic>
        <p:nvPicPr>
          <p:cNvPr id="11266" name="Picture 2" descr="http://tashanorpark.com/wp-content/uploads/2010/07/red-roan2.jpg"/>
          <p:cNvPicPr>
            <a:picLocks noChangeAspect="1" noChangeArrowheads="1"/>
          </p:cNvPicPr>
          <p:nvPr/>
        </p:nvPicPr>
        <p:blipFill>
          <a:blip r:embed="rId2" cstate="print"/>
          <a:srcRect/>
          <a:stretch>
            <a:fillRect/>
          </a:stretch>
        </p:blipFill>
        <p:spPr bwMode="auto">
          <a:xfrm>
            <a:off x="4454073" y="1524000"/>
            <a:ext cx="4689927" cy="3581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371600"/>
            <a:ext cx="4495800" cy="5486400"/>
          </a:xfrm>
        </p:spPr>
        <p:txBody>
          <a:bodyPr>
            <a:normAutofit lnSpcReduction="10000"/>
          </a:bodyPr>
          <a:lstStyle/>
          <a:p>
            <a:r>
              <a:rPr lang="en-US" dirty="0" smtClean="0"/>
              <a:t>Blue Roan:</a:t>
            </a:r>
          </a:p>
          <a:p>
            <a:pPr lvl="1"/>
            <a:r>
              <a:rPr lang="en-US" dirty="0" smtClean="0"/>
              <a:t>true roan on a black coat. The mane, tail, head, and legs remain black, while the body takes on a grayish or bluish appearance. </a:t>
            </a:r>
          </a:p>
          <a:p>
            <a:pPr lvl="1"/>
            <a:r>
              <a:rPr lang="en-US" dirty="0" smtClean="0"/>
              <a:t>Blue roans are sometimes mistaken for grays or grullos. However, Grays fade with age, while roans do not. </a:t>
            </a:r>
          </a:p>
          <a:p>
            <a:pPr lvl="1"/>
            <a:r>
              <a:rPr lang="en-US" dirty="0" smtClean="0"/>
              <a:t>And grullos are blue duns and possess dun markings but not intermingled white hairs.</a:t>
            </a:r>
            <a:endParaRPr lang="en-US" dirty="0"/>
          </a:p>
        </p:txBody>
      </p:sp>
      <p:pic>
        <p:nvPicPr>
          <p:cNvPr id="10242" name="Picture 2" descr="http://photos.equine.com/listing_images/2/3/3/2330101_15043911_hd.jpg"/>
          <p:cNvPicPr>
            <a:picLocks noChangeAspect="1" noChangeArrowheads="1"/>
          </p:cNvPicPr>
          <p:nvPr/>
        </p:nvPicPr>
        <p:blipFill>
          <a:blip r:embed="rId2" cstate="print"/>
          <a:srcRect/>
          <a:stretch>
            <a:fillRect/>
          </a:stretch>
        </p:blipFill>
        <p:spPr bwMode="auto">
          <a:xfrm>
            <a:off x="4343400" y="1676400"/>
            <a:ext cx="4800600" cy="382834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371600"/>
            <a:ext cx="4343400" cy="5486400"/>
          </a:xfrm>
        </p:spPr>
        <p:txBody>
          <a:bodyPr>
            <a:normAutofit/>
          </a:bodyPr>
          <a:lstStyle/>
          <a:p>
            <a:r>
              <a:rPr lang="en-US" b="1" dirty="0" err="1" smtClean="0"/>
              <a:t>Grulla</a:t>
            </a:r>
            <a:r>
              <a:rPr lang="en-US" b="1" dirty="0" smtClean="0"/>
              <a:t>:</a:t>
            </a:r>
          </a:p>
          <a:p>
            <a:pPr lvl="1"/>
            <a:r>
              <a:rPr lang="en-US" dirty="0" smtClean="0"/>
              <a:t>in the </a:t>
            </a:r>
            <a:r>
              <a:rPr lang="en-US" b="1" dirty="0" smtClean="0"/>
              <a:t>dun family</a:t>
            </a:r>
          </a:p>
          <a:p>
            <a:pPr lvl="1"/>
            <a:r>
              <a:rPr lang="en-US" dirty="0" smtClean="0"/>
              <a:t> characterized by tan-gray or mouse-colored hairs on the body, often with shoulder and dorsal stripes and black barring on the lower legs. </a:t>
            </a:r>
          </a:p>
          <a:p>
            <a:pPr lvl="1"/>
            <a:r>
              <a:rPr lang="en-US" dirty="0" smtClean="0"/>
              <a:t>In this coloration, each individual hair is mouse-colored, unlike a roan which is composed of a mixture of dark and light hairs.</a:t>
            </a:r>
            <a:endParaRPr lang="en-US" dirty="0"/>
          </a:p>
        </p:txBody>
      </p:sp>
      <p:pic>
        <p:nvPicPr>
          <p:cNvPr id="9220" name="Picture 4" descr="https://encrypted-tbn0.google.com/images?q=tbn:ANd9GcSbgBfi-5gDdMOt7_xRCSJBEa55X35pYPksj6VBl2wEXPKh3PiF0A"/>
          <p:cNvPicPr>
            <a:picLocks noChangeAspect="1" noChangeArrowheads="1"/>
          </p:cNvPicPr>
          <p:nvPr/>
        </p:nvPicPr>
        <p:blipFill>
          <a:blip r:embed="rId2" cstate="print"/>
          <a:srcRect/>
          <a:stretch>
            <a:fillRect/>
          </a:stretch>
        </p:blipFill>
        <p:spPr bwMode="auto">
          <a:xfrm>
            <a:off x="5943600" y="228600"/>
            <a:ext cx="2352675" cy="3739353"/>
          </a:xfrm>
          <a:prstGeom prst="rect">
            <a:avLst/>
          </a:prstGeom>
          <a:noFill/>
        </p:spPr>
      </p:pic>
      <p:pic>
        <p:nvPicPr>
          <p:cNvPr id="9218" name="Picture 2" descr="http://www.ablairphotographyblog.com/wp-content/uploads/2011/02/20110204-IMG_0164.jpg"/>
          <p:cNvPicPr>
            <a:picLocks noChangeAspect="1" noChangeArrowheads="1"/>
          </p:cNvPicPr>
          <p:nvPr/>
        </p:nvPicPr>
        <p:blipFill>
          <a:blip r:embed="rId3" cstate="print"/>
          <a:srcRect/>
          <a:stretch>
            <a:fillRect/>
          </a:stretch>
        </p:blipFill>
        <p:spPr bwMode="auto">
          <a:xfrm>
            <a:off x="4648200" y="3810000"/>
            <a:ext cx="4343400" cy="25908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219200"/>
            <a:ext cx="4343400" cy="5105400"/>
          </a:xfrm>
        </p:spPr>
        <p:txBody>
          <a:bodyPr/>
          <a:lstStyle/>
          <a:p>
            <a:r>
              <a:rPr lang="en-US" dirty="0" err="1" smtClean="0"/>
              <a:t>Cremello</a:t>
            </a:r>
            <a:endParaRPr lang="en-US" dirty="0" smtClean="0"/>
          </a:p>
          <a:p>
            <a:pPr lvl="1"/>
            <a:r>
              <a:rPr lang="en-US" dirty="0" smtClean="0"/>
              <a:t>creamy or golden coat, white tail, white mane, blue eyes and pinkish skin. </a:t>
            </a:r>
          </a:p>
          <a:p>
            <a:pPr lvl="1"/>
            <a:r>
              <a:rPr lang="en-US" dirty="0" err="1" smtClean="0"/>
              <a:t>Cremello</a:t>
            </a:r>
            <a:r>
              <a:rPr lang="en-US" dirty="0" smtClean="0"/>
              <a:t> horse color often results when the horse has a cream gene that acts on a base coat of chestnut red.</a:t>
            </a:r>
          </a:p>
          <a:p>
            <a:pPr lvl="1"/>
            <a:r>
              <a:rPr lang="en-US" dirty="0" smtClean="0"/>
              <a:t>Many foals of this hue eventually “fade” and look white as they grow older.</a:t>
            </a:r>
            <a:endParaRPr lang="en-US" dirty="0"/>
          </a:p>
        </p:txBody>
      </p:sp>
      <p:pic>
        <p:nvPicPr>
          <p:cNvPr id="8194" name="Picture 2" descr="http://www.awalkinghorseranch.com/images/Generators%20Man%20Of%20Color_1.jpg"/>
          <p:cNvPicPr>
            <a:picLocks noChangeAspect="1" noChangeArrowheads="1"/>
          </p:cNvPicPr>
          <p:nvPr/>
        </p:nvPicPr>
        <p:blipFill>
          <a:blip r:embed="rId2" cstate="print"/>
          <a:srcRect/>
          <a:stretch>
            <a:fillRect/>
          </a:stretch>
        </p:blipFill>
        <p:spPr bwMode="auto">
          <a:xfrm>
            <a:off x="4343400" y="1447800"/>
            <a:ext cx="4724400" cy="4038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Colors Continued….</a:t>
            </a:r>
            <a:endParaRPr lang="en-US" dirty="0"/>
          </a:p>
        </p:txBody>
      </p:sp>
      <p:sp>
        <p:nvSpPr>
          <p:cNvPr id="3" name="Content Placeholder 2"/>
          <p:cNvSpPr>
            <a:spLocks noGrp="1"/>
          </p:cNvSpPr>
          <p:nvPr>
            <p:ph idx="1"/>
          </p:nvPr>
        </p:nvSpPr>
        <p:spPr>
          <a:xfrm>
            <a:off x="0" y="1371600"/>
            <a:ext cx="4572000" cy="4953000"/>
          </a:xfrm>
        </p:spPr>
        <p:txBody>
          <a:bodyPr>
            <a:normAutofit/>
          </a:bodyPr>
          <a:lstStyle/>
          <a:p>
            <a:r>
              <a:rPr lang="en-US" dirty="0" smtClean="0"/>
              <a:t>Black:</a:t>
            </a:r>
          </a:p>
          <a:p>
            <a:pPr lvl="1"/>
            <a:r>
              <a:rPr lang="en-US" dirty="0" smtClean="0"/>
              <a:t>The entire hair coat is black.</a:t>
            </a:r>
          </a:p>
          <a:p>
            <a:pPr lvl="1"/>
            <a:r>
              <a:rPr lang="en-US" dirty="0" smtClean="0"/>
              <a:t>Black is a relatively uncommon coat color, and novices frequently mistake dark chestnuts or bays for black. </a:t>
            </a:r>
          </a:p>
          <a:p>
            <a:pPr lvl="1"/>
            <a:r>
              <a:rPr lang="en-US" dirty="0" smtClean="0"/>
              <a:t>Some breeds of horses, such as the Friesian horse, Murgese and Ariegeois (or </a:t>
            </a:r>
            <a:r>
              <a:rPr lang="en-US" dirty="0" err="1" smtClean="0"/>
              <a:t>Merens</a:t>
            </a:r>
            <a:r>
              <a:rPr lang="en-US" dirty="0" smtClean="0"/>
              <a:t>) are almost exclusively black.</a:t>
            </a:r>
            <a:endParaRPr lang="en-US" dirty="0"/>
          </a:p>
        </p:txBody>
      </p:sp>
      <p:pic>
        <p:nvPicPr>
          <p:cNvPr id="7170" name="Picture 2" descr="http://www.texas-paint-horses-for-sale.com/images/Black_irish_Draft_Stallion.jpg"/>
          <p:cNvPicPr>
            <a:picLocks noChangeAspect="1" noChangeArrowheads="1"/>
          </p:cNvPicPr>
          <p:nvPr/>
        </p:nvPicPr>
        <p:blipFill>
          <a:blip r:embed="rId2" cstate="print"/>
          <a:srcRect/>
          <a:stretch>
            <a:fillRect/>
          </a:stretch>
        </p:blipFill>
        <p:spPr bwMode="auto">
          <a:xfrm>
            <a:off x="4495800" y="1447800"/>
            <a:ext cx="4427374" cy="3657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Types of Horses</a:t>
            </a:r>
            <a:endParaRPr lang="en-US"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r>
              <a:rPr lang="en-US" b="1" dirty="0" smtClean="0"/>
              <a:t>Horse type refers to what the horse is used for.</a:t>
            </a:r>
          </a:p>
          <a:p>
            <a:r>
              <a:rPr lang="en-US" b="1" dirty="0" smtClean="0"/>
              <a:t>There are 4 types of horses</a:t>
            </a:r>
          </a:p>
          <a:p>
            <a:pPr lvl="1"/>
            <a:r>
              <a:rPr lang="en-US" b="1" dirty="0" smtClean="0"/>
              <a:t>Riding</a:t>
            </a:r>
          </a:p>
          <a:p>
            <a:pPr lvl="2"/>
            <a:r>
              <a:rPr lang="en-US" dirty="0" smtClean="0"/>
              <a:t>Gaited horses: Saddle bred, walking horse, Missouri </a:t>
            </a:r>
            <a:r>
              <a:rPr lang="en-US" dirty="0" err="1" smtClean="0"/>
              <a:t>Foxtrotter</a:t>
            </a:r>
            <a:endParaRPr lang="en-US" dirty="0" smtClean="0"/>
          </a:p>
          <a:p>
            <a:pPr lvl="2"/>
            <a:r>
              <a:rPr lang="en-US" dirty="0" smtClean="0"/>
              <a:t>Stock: Morgan, Quarter horse, and Mustang</a:t>
            </a:r>
          </a:p>
          <a:p>
            <a:pPr lvl="2"/>
            <a:r>
              <a:rPr lang="en-US" dirty="0" smtClean="0"/>
              <a:t>Polo: Thoroughbreds and Crossbreds.</a:t>
            </a:r>
          </a:p>
          <a:p>
            <a:pPr lvl="2"/>
            <a:r>
              <a:rPr lang="en-US" dirty="0" smtClean="0"/>
              <a:t>Hunters and Jumpers: Thoroughbreds, </a:t>
            </a:r>
            <a:r>
              <a:rPr lang="en-US" dirty="0" err="1" smtClean="0"/>
              <a:t>Warmbloods</a:t>
            </a:r>
            <a:r>
              <a:rPr lang="en-US" dirty="0" smtClean="0"/>
              <a:t>, Welsh Ponies</a:t>
            </a:r>
          </a:p>
          <a:p>
            <a:pPr lvl="2"/>
            <a:r>
              <a:rPr lang="en-US" dirty="0" smtClean="0"/>
              <a:t>Ponies: Shetlands, Welsh</a:t>
            </a:r>
          </a:p>
          <a:p>
            <a:pPr lvl="1"/>
            <a:r>
              <a:rPr lang="en-US" b="1" dirty="0" smtClean="0"/>
              <a:t>Racing</a:t>
            </a:r>
          </a:p>
          <a:p>
            <a:pPr lvl="2"/>
            <a:r>
              <a:rPr lang="en-US" dirty="0" smtClean="0"/>
              <a:t>Running: Thoroughbred, Quarter Horse</a:t>
            </a:r>
          </a:p>
          <a:p>
            <a:pPr lvl="2"/>
            <a:r>
              <a:rPr lang="en-US" dirty="0" smtClean="0"/>
              <a:t>Harness: Standard bred</a:t>
            </a:r>
          </a:p>
          <a:p>
            <a:pPr lvl="1"/>
            <a:r>
              <a:rPr lang="en-US" b="1" dirty="0" smtClean="0"/>
              <a:t>Driving</a:t>
            </a:r>
          </a:p>
          <a:p>
            <a:pPr lvl="2"/>
            <a:r>
              <a:rPr lang="en-US" dirty="0" smtClean="0"/>
              <a:t>Harness: Hackney, American </a:t>
            </a:r>
            <a:r>
              <a:rPr lang="en-US" dirty="0" err="1" smtClean="0"/>
              <a:t>Saddlebred</a:t>
            </a:r>
            <a:r>
              <a:rPr lang="en-US" dirty="0" smtClean="0"/>
              <a:t>, Standard Bred</a:t>
            </a:r>
          </a:p>
          <a:p>
            <a:pPr lvl="2"/>
            <a:r>
              <a:rPr lang="en-US" dirty="0" smtClean="0"/>
              <a:t>Roadsters: </a:t>
            </a:r>
            <a:r>
              <a:rPr lang="en-US" dirty="0" err="1" smtClean="0"/>
              <a:t>Standardbred</a:t>
            </a:r>
            <a:endParaRPr lang="en-US" dirty="0" smtClean="0"/>
          </a:p>
          <a:p>
            <a:pPr lvl="2"/>
            <a:r>
              <a:rPr lang="en-US" dirty="0" smtClean="0"/>
              <a:t>Ponies: Hackney, Welsh, Shetland</a:t>
            </a:r>
          </a:p>
          <a:p>
            <a:pPr lvl="1"/>
            <a:r>
              <a:rPr lang="en-US" b="1" dirty="0" smtClean="0"/>
              <a:t>Draft</a:t>
            </a:r>
          </a:p>
          <a:p>
            <a:pPr lvl="2"/>
            <a:r>
              <a:rPr lang="en-US" dirty="0" smtClean="0"/>
              <a:t>Large wagons and coaches: Clydesdale, Percheron, Belgian, Suffolk</a:t>
            </a:r>
          </a:p>
          <a:p>
            <a:pPr lvl="1"/>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Classifications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There are 5 Classifications of Horses</a:t>
            </a:r>
          </a:p>
          <a:p>
            <a:pPr lvl="1"/>
            <a:r>
              <a:rPr lang="en-US" b="1" dirty="0" smtClean="0"/>
              <a:t>Miniature</a:t>
            </a:r>
          </a:p>
          <a:p>
            <a:pPr lvl="2"/>
            <a:r>
              <a:rPr lang="en-US" dirty="0" smtClean="0"/>
              <a:t>Under 34” and is generally a “sized down” horse.</a:t>
            </a:r>
          </a:p>
          <a:p>
            <a:pPr lvl="1"/>
            <a:r>
              <a:rPr lang="en-US" b="1" dirty="0" smtClean="0"/>
              <a:t>Pony</a:t>
            </a:r>
          </a:p>
          <a:p>
            <a:pPr lvl="2"/>
            <a:r>
              <a:rPr lang="en-US" dirty="0" smtClean="0"/>
              <a:t>Under 13.2 hands and weighing 500-900 lbs.</a:t>
            </a:r>
          </a:p>
          <a:p>
            <a:pPr lvl="1"/>
            <a:r>
              <a:rPr lang="en-US" b="1" dirty="0" smtClean="0"/>
              <a:t>Light Horse</a:t>
            </a:r>
          </a:p>
          <a:p>
            <a:pPr lvl="2"/>
            <a:r>
              <a:rPr lang="en-US" dirty="0" smtClean="0"/>
              <a:t>14.2 – 17 hands and 900-1400 lbs.</a:t>
            </a:r>
          </a:p>
          <a:p>
            <a:pPr lvl="1"/>
            <a:r>
              <a:rPr lang="en-US" b="1" dirty="0" smtClean="0"/>
              <a:t>Draft Horse</a:t>
            </a:r>
          </a:p>
          <a:p>
            <a:pPr lvl="2"/>
            <a:r>
              <a:rPr lang="en-US" dirty="0" smtClean="0"/>
              <a:t>14.2 – 17.2 hands and over 1400 lbs.</a:t>
            </a:r>
          </a:p>
          <a:p>
            <a:pPr lvl="1"/>
            <a:r>
              <a:rPr lang="en-US" b="1" dirty="0" err="1" smtClean="0"/>
              <a:t>Warmbloods</a:t>
            </a:r>
            <a:endParaRPr lang="en-US" b="1" dirty="0" smtClean="0"/>
          </a:p>
          <a:p>
            <a:pPr lvl="2"/>
            <a:r>
              <a:rPr lang="en-US" dirty="0" smtClean="0"/>
              <a:t>16 – 17.2 hands and 1200-1400 lbs.</a:t>
            </a:r>
          </a:p>
          <a:p>
            <a:pPr lvl="3"/>
            <a:r>
              <a:rPr lang="en-US" dirty="0" smtClean="0"/>
              <a:t>Cross between a draft horse and a light breed.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noAutofit/>
          </a:bodyPr>
          <a:lstStyle/>
          <a:p>
            <a:r>
              <a:rPr lang="en-US" sz="4000" b="1" dirty="0" smtClean="0"/>
              <a:t>When and Where were Horses Domesticated?</a:t>
            </a:r>
            <a:endParaRPr lang="en-US" sz="4000" b="1" dirty="0"/>
          </a:p>
        </p:txBody>
      </p:sp>
      <p:sp>
        <p:nvSpPr>
          <p:cNvPr id="3" name="Content Placeholder 2"/>
          <p:cNvSpPr>
            <a:spLocks noGrp="1"/>
          </p:cNvSpPr>
          <p:nvPr>
            <p:ph idx="1"/>
          </p:nvPr>
        </p:nvSpPr>
        <p:spPr>
          <a:xfrm>
            <a:off x="457200" y="1981200"/>
            <a:ext cx="8229600" cy="4114800"/>
          </a:xfrm>
        </p:spPr>
        <p:txBody>
          <a:bodyPr/>
          <a:lstStyle/>
          <a:p>
            <a:r>
              <a:rPr lang="en-US" sz="2400" dirty="0" smtClean="0"/>
              <a:t>Horses Domesticated approx. 5,000 years ago </a:t>
            </a:r>
          </a:p>
          <a:p>
            <a:r>
              <a:rPr lang="en-US" sz="2400" dirty="0" smtClean="0"/>
              <a:t>Horses were domesticated in Eastern Europe and Western Asia. This area includes the areas of Mongolia and Siberia. </a:t>
            </a:r>
          </a:p>
          <a:p>
            <a:endParaRPr lang="en-US" dirty="0"/>
          </a:p>
        </p:txBody>
      </p:sp>
      <p:pic>
        <p:nvPicPr>
          <p:cNvPr id="4" name="Picture 4" descr="HORSES"/>
          <p:cNvPicPr>
            <a:picLocks noChangeAspect="1" noChangeArrowheads="1"/>
          </p:cNvPicPr>
          <p:nvPr/>
        </p:nvPicPr>
        <p:blipFill>
          <a:blip r:embed="rId2" cstate="print"/>
          <a:srcRect/>
          <a:stretch>
            <a:fillRect/>
          </a:stretch>
        </p:blipFill>
        <p:spPr>
          <a:xfrm>
            <a:off x="1828800" y="3505199"/>
            <a:ext cx="4724400" cy="263541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Size</a:t>
            </a:r>
            <a:endParaRPr lang="en-US" dirty="0"/>
          </a:p>
        </p:txBody>
      </p:sp>
      <p:sp>
        <p:nvSpPr>
          <p:cNvPr id="3" name="Content Placeholder 2"/>
          <p:cNvSpPr>
            <a:spLocks noGrp="1"/>
          </p:cNvSpPr>
          <p:nvPr>
            <p:ph idx="1"/>
          </p:nvPr>
        </p:nvSpPr>
        <p:spPr/>
        <p:txBody>
          <a:bodyPr>
            <a:normAutofit/>
          </a:bodyPr>
          <a:lstStyle/>
          <a:p>
            <a:r>
              <a:rPr lang="en-US" dirty="0" smtClean="0"/>
              <a:t>Horses are measured in hands.</a:t>
            </a:r>
          </a:p>
          <a:p>
            <a:r>
              <a:rPr lang="en-US" dirty="0" smtClean="0"/>
              <a:t>One “hand” is equal to 4 inches.</a:t>
            </a:r>
          </a:p>
          <a:p>
            <a:pPr lvl="1"/>
            <a:r>
              <a:rPr lang="en-US" dirty="0" smtClean="0"/>
              <a:t>Miniature horses can be measured in centimeters, inches, or hands.</a:t>
            </a:r>
          </a:p>
          <a:p>
            <a:r>
              <a:rPr lang="en-US" dirty="0" smtClean="0"/>
              <a:t>When measuring a horse in inches, divide the inches by 4.  Partial hand widths are measured in inches.</a:t>
            </a:r>
          </a:p>
          <a:p>
            <a:pPr lvl="1"/>
            <a:r>
              <a:rPr lang="en-US" u="sng" dirty="0" smtClean="0"/>
              <a:t>Horse A:</a:t>
            </a:r>
            <a:r>
              <a:rPr lang="en-US" dirty="0" smtClean="0"/>
              <a:t> 	62” ÷ 4 = 15.2 HH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How to Determine Size</a:t>
            </a:r>
            <a:endParaRPr lang="en-US" dirty="0"/>
          </a:p>
        </p:txBody>
      </p:sp>
      <p:sp>
        <p:nvSpPr>
          <p:cNvPr id="3" name="Content Placeholder 2"/>
          <p:cNvSpPr>
            <a:spLocks noGrp="1"/>
          </p:cNvSpPr>
          <p:nvPr>
            <p:ph idx="1"/>
          </p:nvPr>
        </p:nvSpPr>
        <p:spPr/>
        <p:txBody>
          <a:bodyPr/>
          <a:lstStyle/>
          <a:p>
            <a:r>
              <a:rPr lang="en-US" dirty="0" smtClean="0"/>
              <a:t>Horses are measured from the ground, just beside and behind a front foreleg to the top of the withers or fifth vertebrae. </a:t>
            </a:r>
          </a:p>
          <a:p>
            <a:r>
              <a:rPr lang="en-US" dirty="0" smtClean="0"/>
              <a:t>This is the one part of the horse’s top line that does not change whether he lowers or raises his head or drops or arches his back. </a:t>
            </a:r>
          </a:p>
          <a:p>
            <a:pPr lvl="1"/>
            <a:r>
              <a:rPr lang="en-US" dirty="0" smtClean="0"/>
              <a:t>This is standard, regardless of what increments, hands, and centimeters or inches you use, what country you are in, what discipline your ride or breed of horse or pony.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Phases of the Horse</a:t>
            </a:r>
            <a:endParaRPr lang="en-US" dirty="0"/>
          </a:p>
        </p:txBody>
      </p:sp>
      <p:sp>
        <p:nvSpPr>
          <p:cNvPr id="3" name="Content Placeholder 2"/>
          <p:cNvSpPr>
            <a:spLocks noGrp="1"/>
          </p:cNvSpPr>
          <p:nvPr>
            <p:ph idx="1"/>
          </p:nvPr>
        </p:nvSpPr>
        <p:spPr/>
        <p:txBody>
          <a:bodyPr/>
          <a:lstStyle/>
          <a:p>
            <a:r>
              <a:rPr lang="en-US" dirty="0" smtClean="0"/>
              <a:t>Eohippus</a:t>
            </a:r>
          </a:p>
          <a:p>
            <a:r>
              <a:rPr lang="en-US" dirty="0" err="1" smtClean="0"/>
              <a:t>Mesohippus</a:t>
            </a:r>
            <a:endParaRPr lang="en-US" dirty="0" smtClean="0"/>
          </a:p>
          <a:p>
            <a:r>
              <a:rPr lang="en-US" dirty="0" err="1" smtClean="0"/>
              <a:t>Merychippus</a:t>
            </a:r>
            <a:endParaRPr lang="en-US" dirty="0" smtClean="0"/>
          </a:p>
          <a:p>
            <a:r>
              <a:rPr lang="en-US" dirty="0" err="1" smtClean="0"/>
              <a:t>Pliohippus</a:t>
            </a:r>
            <a:endParaRPr lang="en-US" dirty="0" smtClean="0"/>
          </a:p>
          <a:p>
            <a:r>
              <a:rPr lang="en-US" dirty="0" err="1" smtClean="0"/>
              <a:t>Equus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237488"/>
          </a:xfrm>
        </p:spPr>
        <p:txBody>
          <a:bodyPr>
            <a:normAutofit fontScale="90000"/>
          </a:bodyPr>
          <a:lstStyle/>
          <a:p>
            <a:pPr algn="ctr"/>
            <a:r>
              <a:rPr lang="en-US" dirty="0" smtClean="0"/>
              <a:t>Genus &amp; Species of the </a:t>
            </a:r>
            <a:br>
              <a:rPr lang="en-US" dirty="0" smtClean="0"/>
            </a:br>
            <a:r>
              <a:rPr lang="en-US" dirty="0" smtClean="0"/>
              <a:t>Modern Horse</a:t>
            </a:r>
            <a:endParaRPr lang="en-US" dirty="0"/>
          </a:p>
        </p:txBody>
      </p:sp>
      <p:sp>
        <p:nvSpPr>
          <p:cNvPr id="3" name="Content Placeholder 2"/>
          <p:cNvSpPr>
            <a:spLocks noGrp="1"/>
          </p:cNvSpPr>
          <p:nvPr>
            <p:ph idx="1"/>
          </p:nvPr>
        </p:nvSpPr>
        <p:spPr/>
        <p:txBody>
          <a:bodyPr/>
          <a:lstStyle/>
          <a:p>
            <a:r>
              <a:rPr lang="en-US" dirty="0" err="1" smtClean="0"/>
              <a:t>Equus</a:t>
            </a:r>
            <a:r>
              <a:rPr lang="en-US" dirty="0" smtClean="0"/>
              <a:t> </a:t>
            </a:r>
            <a:r>
              <a:rPr lang="en-US" dirty="0" err="1" smtClean="0"/>
              <a:t>Caballus</a:t>
            </a:r>
            <a:r>
              <a:rPr lang="en-US" dirty="0" smtClean="0"/>
              <a:t>: </a:t>
            </a:r>
          </a:p>
          <a:p>
            <a:pPr lvl="1"/>
            <a:r>
              <a:rPr lang="en-US" dirty="0" smtClean="0"/>
              <a:t>Generally described as an odd-toed, ungulate mammal of at least 14.2HH.</a:t>
            </a:r>
          </a:p>
          <a:p>
            <a:r>
              <a:rPr lang="en-US" dirty="0" smtClean="0"/>
              <a:t>The modern horse is one of the 10 living species of the family </a:t>
            </a:r>
            <a:r>
              <a:rPr lang="en-US" dirty="0" err="1" smtClean="0"/>
              <a:t>Equidae</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609600" y="1371600"/>
            <a:ext cx="7467600" cy="4998720"/>
          </a:xfrm>
        </p:spPr>
        <p:txBody>
          <a:bodyPr>
            <a:normAutofit/>
          </a:bodyPr>
          <a:lstStyle/>
          <a:p>
            <a:r>
              <a:rPr lang="en-US" b="1" dirty="0" smtClean="0"/>
              <a:t>Food</a:t>
            </a:r>
          </a:p>
          <a:p>
            <a:pPr lvl="1"/>
            <a:r>
              <a:rPr lang="en-US" dirty="0" smtClean="0"/>
              <a:t>Believe it or not, the State of Texas exports over 300,000 horses to Japan each year for human consumption. </a:t>
            </a:r>
          </a:p>
          <a:p>
            <a:pPr lvl="2"/>
            <a:r>
              <a:rPr lang="en-US" dirty="0" smtClean="0"/>
              <a:t>The U.S. is one of the largest exporters.</a:t>
            </a:r>
          </a:p>
          <a:p>
            <a:pPr lvl="1"/>
            <a:r>
              <a:rPr lang="en-US" dirty="0" smtClean="0"/>
              <a:t>Many European countries still use horsemeat</a:t>
            </a:r>
          </a:p>
          <a:p>
            <a:pPr lvl="2"/>
            <a:r>
              <a:rPr lang="en-US" dirty="0" smtClean="0"/>
              <a:t>This is NOT a common food, however.  It is usually consumed by immigrant groups in most </a:t>
            </a:r>
            <a:r>
              <a:rPr lang="en-US" b="1" i="1" dirty="0" smtClean="0"/>
              <a:t>Industrialized</a:t>
            </a:r>
            <a:r>
              <a:rPr lang="en-US" dirty="0" smtClean="0"/>
              <a:t> European Nations.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Horses Used in History</a:t>
            </a:r>
            <a:endParaRPr lang="en-US" dirty="0"/>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r>
              <a:rPr lang="en-US" b="1" dirty="0" smtClean="0"/>
              <a:t>Military</a:t>
            </a:r>
          </a:p>
          <a:p>
            <a:pPr lvl="1"/>
            <a:r>
              <a:rPr lang="en-US" dirty="0" smtClean="0"/>
              <a:t>Chariot races were one of the first known uses of horses in sport.</a:t>
            </a:r>
          </a:p>
          <a:p>
            <a:pPr lvl="2"/>
            <a:r>
              <a:rPr lang="en-US" dirty="0" smtClean="0"/>
              <a:t>The Bible tells of chariots multiple times. Most notably for some is the story of Moses parting the Red Sea where the Pharaoh of Egypt used chariots to chase after the fleeing Israelites.</a:t>
            </a:r>
          </a:p>
          <a:p>
            <a:pPr lvl="3"/>
            <a:r>
              <a:rPr lang="en-US" dirty="0" smtClean="0"/>
              <a:t>Pharaoh's chariots actually made Egypt a super-power of his time.</a:t>
            </a:r>
          </a:p>
          <a:p>
            <a:pPr lvl="1"/>
            <a:r>
              <a:rPr lang="en-US" dirty="0" smtClean="0"/>
              <a:t>The United States Calvary: Horses moved soldiers and provided power to move supplies and equipment to the battle area.</a:t>
            </a:r>
          </a:p>
          <a:p>
            <a:pPr lvl="1"/>
            <a:r>
              <a:rPr lang="en-US" dirty="0" smtClean="0"/>
              <a:t>Revolutionary and Civil War were both dependent on horses.  </a:t>
            </a:r>
          </a:p>
          <a:p>
            <a:pPr lvl="1"/>
            <a:r>
              <a:rPr lang="en-US" dirty="0" smtClean="0"/>
              <a:t>The U.S. Army used few horses and mules during WWI &amp; WWII.</a:t>
            </a:r>
          </a:p>
          <a:p>
            <a:pPr lvl="1"/>
            <a:r>
              <a:rPr lang="en-US" dirty="0" smtClean="0"/>
              <a:t>The use of the horse in the United States Military was officially discontinued in 1948.</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10C225"/>
      </a:dk2>
      <a:lt2>
        <a:srgbClr val="0B5394"/>
      </a:lt2>
      <a:accent1>
        <a:srgbClr val="0F6FC6"/>
      </a:accent1>
      <a:accent2>
        <a:srgbClr val="009DD9"/>
      </a:accent2>
      <a:accent3>
        <a:srgbClr val="10C225"/>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4597</TotalTime>
  <Words>3082</Words>
  <Application>Microsoft Office PowerPoint</Application>
  <PresentationFormat>On-screen Show (4:3)</PresentationFormat>
  <Paragraphs>289</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Evolution and Domestication of the Horse</vt:lpstr>
      <vt:lpstr>What is Domestication?</vt:lpstr>
      <vt:lpstr>Domestication - Continued</vt:lpstr>
      <vt:lpstr>What was the primary use horses were domesticated for?</vt:lpstr>
      <vt:lpstr>When and Where were Horses Domesticated?</vt:lpstr>
      <vt:lpstr>Evolutionary Phases of the Horse</vt:lpstr>
      <vt:lpstr>Genus &amp; Species of the  Modern Horse</vt:lpstr>
      <vt:lpstr>Horses Used in History</vt:lpstr>
      <vt:lpstr>Horses Used in History</vt:lpstr>
      <vt:lpstr>Horses Used in History</vt:lpstr>
      <vt:lpstr>Horses Used in History</vt:lpstr>
      <vt:lpstr>Horses Used in History</vt:lpstr>
      <vt:lpstr>Horses Used in History</vt:lpstr>
      <vt:lpstr>Horses Used in History</vt:lpstr>
      <vt:lpstr>Horses Used in History…</vt:lpstr>
      <vt:lpstr>Horses Used in History…</vt:lpstr>
      <vt:lpstr>Horses Used in History…</vt:lpstr>
      <vt:lpstr>Horses Used in History…</vt:lpstr>
      <vt:lpstr>Horses in U.S. History</vt:lpstr>
      <vt:lpstr>What is a Breed?</vt:lpstr>
      <vt:lpstr>Common Horse Breeds</vt:lpstr>
      <vt:lpstr>What is a Breed Registry?</vt:lpstr>
      <vt:lpstr>Breed Registry… Continued.</vt:lpstr>
      <vt:lpstr>Breed Registry… Continued</vt:lpstr>
      <vt:lpstr>American Quarter Horse</vt:lpstr>
      <vt:lpstr>American Quarter Horse…</vt:lpstr>
      <vt:lpstr>American Quarter Horse</vt:lpstr>
      <vt:lpstr>Thoroughbred</vt:lpstr>
      <vt:lpstr>Arabian</vt:lpstr>
      <vt:lpstr>Appaloosa</vt:lpstr>
      <vt:lpstr>PowerPoint Presentation</vt:lpstr>
      <vt:lpstr>Clydesdale</vt:lpstr>
      <vt:lpstr>Percheron</vt:lpstr>
      <vt:lpstr>Lipizzan</vt:lpstr>
      <vt:lpstr>Shetland Pony</vt:lpstr>
      <vt:lpstr>Welsh Pony</vt:lpstr>
      <vt:lpstr>Colors… And what’s the difference?</vt:lpstr>
      <vt:lpstr>Common Colors and Combinations</vt:lpstr>
      <vt:lpstr>Colors Continued….</vt:lpstr>
      <vt:lpstr>Colors Continued….</vt:lpstr>
      <vt:lpstr>Colors Continued….</vt:lpstr>
      <vt:lpstr>Colors Continued….</vt:lpstr>
      <vt:lpstr>Colors Continued….</vt:lpstr>
      <vt:lpstr>Colors Continued….</vt:lpstr>
      <vt:lpstr>Colors Continued….</vt:lpstr>
      <vt:lpstr>Colors Continued….</vt:lpstr>
      <vt:lpstr>Colors Continued….</vt:lpstr>
      <vt:lpstr>Types of Horses</vt:lpstr>
      <vt:lpstr>Size Classifications</vt:lpstr>
      <vt:lpstr>How to Determine Size</vt:lpstr>
      <vt:lpstr>How to Determine Size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Domestication of the Horse</dc:title>
  <dc:creator>Dusti</dc:creator>
  <cp:lastModifiedBy>Dusty Martin</cp:lastModifiedBy>
  <cp:revision>83</cp:revision>
  <cp:lastPrinted>2012-08-14T20:28:48Z</cp:lastPrinted>
  <dcterms:created xsi:type="dcterms:W3CDTF">2012-08-01T21:39:43Z</dcterms:created>
  <dcterms:modified xsi:type="dcterms:W3CDTF">2012-08-15T17:35:37Z</dcterms:modified>
</cp:coreProperties>
</file>